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avi" ContentType="video/avi"/>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4"/>
  </p:notesMasterIdLst>
  <p:sldIdLst>
    <p:sldId id="441" r:id="rId2"/>
    <p:sldId id="277" r:id="rId3"/>
    <p:sldId id="438" r:id="rId4"/>
    <p:sldId id="418" r:id="rId5"/>
    <p:sldId id="437" r:id="rId6"/>
    <p:sldId id="468" r:id="rId7"/>
    <p:sldId id="455" r:id="rId8"/>
    <p:sldId id="472" r:id="rId9"/>
    <p:sldId id="454" r:id="rId10"/>
    <p:sldId id="470" r:id="rId11"/>
    <p:sldId id="465" r:id="rId12"/>
    <p:sldId id="466" r:id="rId13"/>
    <p:sldId id="469" r:id="rId14"/>
    <p:sldId id="474" r:id="rId15"/>
    <p:sldId id="467" r:id="rId16"/>
    <p:sldId id="439" r:id="rId17"/>
    <p:sldId id="447" r:id="rId18"/>
    <p:sldId id="430" r:id="rId19"/>
    <p:sldId id="448" r:id="rId20"/>
    <p:sldId id="449" r:id="rId21"/>
    <p:sldId id="450" r:id="rId22"/>
    <p:sldId id="451" r:id="rId23"/>
    <p:sldId id="452" r:id="rId24"/>
    <p:sldId id="440" r:id="rId25"/>
    <p:sldId id="464" r:id="rId26"/>
    <p:sldId id="461" r:id="rId27"/>
    <p:sldId id="462" r:id="rId28"/>
    <p:sldId id="471" r:id="rId29"/>
    <p:sldId id="463" r:id="rId30"/>
    <p:sldId id="442" r:id="rId31"/>
    <p:sldId id="460" r:id="rId32"/>
    <p:sldId id="473" r:id="rId33"/>
    <p:sldId id="477" r:id="rId34"/>
    <p:sldId id="476" r:id="rId35"/>
    <p:sldId id="443" r:id="rId36"/>
    <p:sldId id="457" r:id="rId37"/>
    <p:sldId id="458" r:id="rId38"/>
    <p:sldId id="459" r:id="rId39"/>
    <p:sldId id="475" r:id="rId40"/>
    <p:sldId id="444" r:id="rId41"/>
    <p:sldId id="456" r:id="rId42"/>
    <p:sldId id="478"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B6BBEF7-9717-4733-A929-535518E6EBF6}">
          <p14:sldIdLst>
            <p14:sldId id="441"/>
            <p14:sldId id="277"/>
            <p14:sldId id="438"/>
            <p14:sldId id="418"/>
            <p14:sldId id="437"/>
            <p14:sldId id="468"/>
            <p14:sldId id="455"/>
            <p14:sldId id="472"/>
            <p14:sldId id="454"/>
            <p14:sldId id="470"/>
            <p14:sldId id="465"/>
            <p14:sldId id="466"/>
            <p14:sldId id="469"/>
            <p14:sldId id="474"/>
            <p14:sldId id="467"/>
            <p14:sldId id="439"/>
            <p14:sldId id="447"/>
            <p14:sldId id="430"/>
            <p14:sldId id="448"/>
            <p14:sldId id="449"/>
            <p14:sldId id="450"/>
            <p14:sldId id="451"/>
            <p14:sldId id="452"/>
            <p14:sldId id="440"/>
            <p14:sldId id="464"/>
            <p14:sldId id="461"/>
            <p14:sldId id="462"/>
            <p14:sldId id="471"/>
            <p14:sldId id="463"/>
            <p14:sldId id="442"/>
            <p14:sldId id="460"/>
            <p14:sldId id="473"/>
            <p14:sldId id="477"/>
            <p14:sldId id="476"/>
            <p14:sldId id="443"/>
            <p14:sldId id="457"/>
            <p14:sldId id="458"/>
            <p14:sldId id="459"/>
            <p14:sldId id="475"/>
            <p14:sldId id="444"/>
            <p14:sldId id="456"/>
            <p14:sldId id="478"/>
          </p14:sldIdLst>
        </p14:section>
        <p14:section name="Author Your Presentation" id="{16378913-E5ED-4281-BAF5-F1F938CB0BED}">
          <p14:sldIdLst/>
        </p14:section>
        <p14:section name="Enrich Your Presentation" id="{E2D565D1-BA5E-44E6-A40E-50A644912248}">
          <p14:sldIdLst/>
        </p14:section>
        <p14:section name="Deliver Your Presentation" id="{71D59651-8EFA-4415-9623-98B4C4A8699C}">
          <p14:sldIdLst/>
        </p14:section>
        <p14:section name="There's More!" id="{2E16B512-814A-4DC1-A986-25475E10E0EF}">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106"/>
  </p:clrMru>
  <p:extLst>
    <p:ext uri="{E76CE94A-603C-4142-B9EB-6D1370010A27}">
      <p14:discardImageEditData xmlns:p14="http://schemas.microsoft.com/office/powerpoint/2010/main" val="1"/>
    </p:ext>
    <p:ext uri="{D31A062A-798A-4329-ABDD-BBA856620510}">
      <p14:defaultImageDpi xmlns:p14="http://schemas.microsoft.com/office/powerpoint/2010/main" val="96"/>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4269" autoAdjust="0"/>
    <p:restoredTop sz="99035" autoAdjust="0"/>
  </p:normalViewPr>
  <p:slideViewPr>
    <p:cSldViewPr>
      <p:cViewPr varScale="1">
        <p:scale>
          <a:sx n="84" d="100"/>
          <a:sy n="84" d="100"/>
        </p:scale>
        <p:origin x="-1166" y="-72"/>
      </p:cViewPr>
      <p:guideLst>
        <p:guide orient="horz" pos="2160"/>
        <p:guide pos="2880"/>
      </p:guideLst>
    </p:cSldViewPr>
  </p:slideViewPr>
  <p:outlineViewPr>
    <p:cViewPr>
      <p:scale>
        <a:sx n="33" d="100"/>
        <a:sy n="33" d="100"/>
      </p:scale>
      <p:origin x="53"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0F830A1-3891-4B82-A120-081866556DA0}" type="datetimeFigureOut">
              <a:rPr lang="en-US" smtClean="0"/>
              <a:pPr/>
              <a:t>5/8/2015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CC9574-A819-4FE4-99A7-1E27AD09ADC2}" type="slidenum">
              <a:rPr lang="en-US" smtClean="0"/>
              <a:pPr/>
              <a:t>‹#›</a:t>
            </a:fld>
            <a:endParaRPr lang="en-US" dirty="0"/>
          </a:p>
        </p:txBody>
      </p:sp>
    </p:spTree>
    <p:extLst>
      <p:ext uri="{BB962C8B-B14F-4D97-AF65-F5344CB8AC3E}">
        <p14:creationId xmlns:p14="http://schemas.microsoft.com/office/powerpoint/2010/main" val="1718715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68912550-F05F-42FF-A86E-8F3AC33C6CB8}" type="slidenum">
              <a:rPr lang="en-US" altLang="en-US" smtClean="0"/>
              <a:pPr>
                <a:spcBef>
                  <a:spcPct val="0"/>
                </a:spcBef>
              </a:pPr>
              <a:t>1</a:t>
            </a:fld>
            <a:endParaRPr lang="en-US" altLang="en-US" smtClean="0"/>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This </a:t>
            </a:r>
            <a:r>
              <a:rPr lang="en-US" dirty="0" smtClean="0"/>
              <a:t>presentation demonstrates the new capabilities of PowerPoint and it is best viewed in Slide Show. These slides are designed to give you great ideas for the presentations you’ll create in PowerPoint 2010!</a:t>
            </a:r>
          </a:p>
          <a:p>
            <a:endParaRPr lang="en-US" dirty="0" smtClean="0"/>
          </a:p>
          <a:p>
            <a:r>
              <a:rPr lang="en-US" dirty="0" smtClean="0"/>
              <a:t>For more sample templates, click the File tab, and then on the New tab, click Sample Templates.</a:t>
            </a:r>
          </a:p>
        </p:txBody>
      </p:sp>
      <p:sp>
        <p:nvSpPr>
          <p:cNvPr id="4" name="Slide Number Placeholder 3"/>
          <p:cNvSpPr>
            <a:spLocks noGrp="1"/>
          </p:cNvSpPr>
          <p:nvPr>
            <p:ph type="sldNum" sz="quarter" idx="10"/>
          </p:nvPr>
        </p:nvSpPr>
        <p:spPr/>
        <p:txBody>
          <a:bodyPr/>
          <a:lstStyle/>
          <a:p>
            <a:fld id="{58CC9574-A819-4FE4-99A7-1E27AD09ADC2}" type="slidenum">
              <a:rPr lang="en-US" smtClean="0"/>
              <a:pPr/>
              <a:t>2</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stretch>
            <a:fillRect/>
          </a:stretch>
        </p:blipFill>
        <p:spPr>
          <a:xfrm>
            <a:off x="20548" y="20547"/>
            <a:ext cx="3498527" cy="2825393"/>
          </a:xfrm>
          <a:prstGeom prst="rect">
            <a:avLst/>
          </a:prstGeom>
        </p:spPr>
      </p:pic>
      <p:pic>
        <p:nvPicPr>
          <p:cNvPr id="8" name="Picture 7"/>
          <p:cNvPicPr>
            <a:picLocks noChangeAspect="1"/>
          </p:cNvPicPr>
          <p:nvPr userDrawn="1"/>
        </p:nvPicPr>
        <p:blipFill>
          <a:blip r:embed="rId3" cstate="print"/>
          <a:stretch>
            <a:fillRect/>
          </a:stretch>
        </p:blipFill>
        <p:spPr>
          <a:xfrm>
            <a:off x="3503486" y="20548"/>
            <a:ext cx="5624418" cy="2825496"/>
          </a:xfrm>
          <a:prstGeom prst="rect">
            <a:avLst/>
          </a:prstGeom>
        </p:spPr>
      </p:pic>
      <p:pic>
        <p:nvPicPr>
          <p:cNvPr id="9" name="Picture 8"/>
          <p:cNvPicPr>
            <a:picLocks noChangeAspect="1"/>
          </p:cNvPicPr>
          <p:nvPr userDrawn="1"/>
        </p:nvPicPr>
        <p:blipFill>
          <a:blip r:embed="rId4" cstate="print"/>
          <a:stretch>
            <a:fillRect/>
          </a:stretch>
        </p:blipFill>
        <p:spPr>
          <a:xfrm>
            <a:off x="20923" y="2818500"/>
            <a:ext cx="7668994" cy="2296266"/>
          </a:xfrm>
          <a:prstGeom prst="rect">
            <a:avLst/>
          </a:prstGeom>
        </p:spPr>
      </p:pic>
      <p:pic>
        <p:nvPicPr>
          <p:cNvPr id="10" name="Picture 9"/>
          <p:cNvPicPr>
            <a:picLocks noChangeAspect="1"/>
          </p:cNvPicPr>
          <p:nvPr userDrawn="1"/>
        </p:nvPicPr>
        <p:blipFill>
          <a:blip r:embed="rId5" cstate="print"/>
          <a:stretch>
            <a:fillRect/>
          </a:stretch>
        </p:blipFill>
        <p:spPr>
          <a:xfrm>
            <a:off x="7662119" y="2819400"/>
            <a:ext cx="1461333" cy="2293850"/>
          </a:xfrm>
          <a:prstGeom prst="rect">
            <a:avLst/>
          </a:prstGeom>
        </p:spPr>
      </p:pic>
      <p:pic>
        <p:nvPicPr>
          <p:cNvPr id="11" name="Picture 10"/>
          <p:cNvPicPr>
            <a:picLocks/>
          </p:cNvPicPr>
          <p:nvPr userDrawn="1"/>
        </p:nvPicPr>
        <p:blipFill>
          <a:blip r:embed="rId6" cstate="print"/>
          <a:stretch>
            <a:fillRect/>
          </a:stretch>
        </p:blipFill>
        <p:spPr>
          <a:xfrm>
            <a:off x="20548" y="5089818"/>
            <a:ext cx="9098280" cy="1737360"/>
          </a:xfrm>
          <a:prstGeom prst="rect">
            <a:avLst/>
          </a:prstGeom>
        </p:spPr>
      </p:pic>
      <p:sp>
        <p:nvSpPr>
          <p:cNvPr id="14" name="Rectangle 13"/>
          <p:cNvSpPr/>
          <p:nvPr userDrawn="1"/>
        </p:nvSpPr>
        <p:spPr>
          <a:xfrm>
            <a:off x="8755230" y="2469776"/>
            <a:ext cx="304800" cy="152400"/>
          </a:xfrm>
          <a:prstGeom prst="rect">
            <a:avLst/>
          </a:prstGeom>
          <a:solidFill>
            <a:srgbClr val="F27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47F28"/>
              </a:solidFill>
            </a:endParaRPr>
          </a:p>
        </p:txBody>
      </p:sp>
      <p:sp>
        <p:nvSpPr>
          <p:cNvPr id="4" name="Date Placeholder 3"/>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5/8/2015</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
        <p:nvSpPr>
          <p:cNvPr id="15" name="Text Placeholder 15"/>
          <p:cNvSpPr>
            <a:spLocks noGrp="1"/>
          </p:cNvSpPr>
          <p:nvPr>
            <p:ph type="body" sz="quarter" idx="14" hasCustomPrompt="1"/>
          </p:nvPr>
        </p:nvSpPr>
        <p:spPr>
          <a:xfrm>
            <a:off x="3581400" y="1295400"/>
            <a:ext cx="5105400" cy="1416269"/>
          </a:xfrm>
        </p:spPr>
        <p:txBody>
          <a:bodyPr anchor="b">
            <a:normAutofit/>
          </a:bodyPr>
          <a:lstStyle>
            <a:lvl1pPr algn="r">
              <a:buNone/>
              <a:defRPr lang="en-US" sz="2200" kern="1200" dirty="0" smtClean="0">
                <a:solidFill>
                  <a:schemeClr val="tx1">
                    <a:lumMod val="75000"/>
                    <a:lumOff val="25000"/>
                  </a:schemeClr>
                </a:solidFill>
                <a:latin typeface="Calibri" pitchFamily="34" charset="0"/>
                <a:ea typeface="+mn-ea"/>
                <a:cs typeface="+mn-cs"/>
              </a:defRPr>
            </a:lvl1pPr>
          </a:lstStyle>
          <a:p>
            <a:pPr lvl="0"/>
            <a:r>
              <a:rPr lang="en-US" dirty="0" smtClean="0"/>
              <a:t>Click to edit Master subtitle style</a:t>
            </a:r>
            <a:endParaRPr lang="en-US" dirty="0"/>
          </a:p>
        </p:txBody>
      </p:sp>
      <p:sp>
        <p:nvSpPr>
          <p:cNvPr id="2" name="Title 1"/>
          <p:cNvSpPr>
            <a:spLocks noGrp="1"/>
          </p:cNvSpPr>
          <p:nvPr>
            <p:ph type="title"/>
          </p:nvPr>
        </p:nvSpPr>
        <p:spPr>
          <a:xfrm>
            <a:off x="106344" y="4114800"/>
            <a:ext cx="7315200" cy="914400"/>
          </a:xfrm>
        </p:spPr>
        <p:txBody>
          <a:bodyPr anchor="b" anchorCtr="0">
            <a:normAutofit/>
          </a:bodyPr>
          <a:lstStyle>
            <a:lvl1pPr marL="0" indent="0">
              <a:defRPr lang="en-US" sz="3600" b="1" kern="1200" baseline="0">
                <a:solidFill>
                  <a:schemeClr val="bg1"/>
                </a:solidFill>
                <a:latin typeface="Arial" pitchFamily="34" charset="0"/>
                <a:ea typeface="+mn-ea"/>
                <a:cs typeface="Arial" pitchFamily="34" charset="0"/>
              </a:defRPr>
            </a:lvl1pPr>
          </a:lstStyle>
          <a:p>
            <a:pPr marL="342900" lvl="0" indent="-342900" algn="l" defTabSz="914400" rtl="0" eaLnBrk="1" latinLnBrk="0" hangingPunct="1">
              <a:spcBef>
                <a:spcPct val="20000"/>
              </a:spcBef>
              <a:buFont typeface="Arial" pitchFamily="34" charset="0"/>
              <a:buNone/>
            </a:pPr>
            <a:r>
              <a:rPr lang="en-US" smtClean="0"/>
              <a:t>Click to edit Master title style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anim calcmode="lin" valueType="num">
                                      <p:cBhvr additive="base">
                                        <p:cTn id="15"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5">
                                            <p:txEl>
                                              <p:pRg st="0" end="0"/>
                                            </p:txEl>
                                          </p:spTgt>
                                        </p:tgtEl>
                                        <p:attrNameLst>
                                          <p:attrName>ppt_y</p:attrName>
                                        </p:attrNameLst>
                                      </p:cBhvr>
                                      <p:tavLst>
                                        <p:tav tm="0">
                                          <p:val>
                                            <p:strVal val="#ppt_y"/>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anim calcmode="lin" valueType="num">
                                      <p:cBhvr>
                                        <p:cTn id="20" dur="500" fill="hold"/>
                                        <p:tgtEl>
                                          <p:spTgt spid="11"/>
                                        </p:tgtEl>
                                        <p:attrNameLst>
                                          <p:attrName>ppt_x</p:attrName>
                                        </p:attrNameLst>
                                      </p:cBhvr>
                                      <p:tavLst>
                                        <p:tav tm="0">
                                          <p:val>
                                            <p:strVal val="#ppt_x"/>
                                          </p:val>
                                        </p:tav>
                                        <p:tav tm="100000">
                                          <p:val>
                                            <p:strVal val="#ppt_x"/>
                                          </p:val>
                                        </p:tav>
                                      </p:tavLst>
                                    </p:anim>
                                    <p:anim calcmode="lin" valueType="num">
                                      <p:cBhvr>
                                        <p:cTn id="21" dur="500" fill="hold"/>
                                        <p:tgtEl>
                                          <p:spTgt spid="11"/>
                                        </p:tgtEl>
                                        <p:attrNameLst>
                                          <p:attrName>ppt_y</p:attrName>
                                        </p:attrNameLst>
                                      </p:cBhvr>
                                      <p:tavLst>
                                        <p:tav tm="0">
                                          <p:val>
                                            <p:strVal val="#ppt_y+.1"/>
                                          </p:val>
                                        </p:tav>
                                        <p:tav tm="100000">
                                          <p:val>
                                            <p:strVal val="#ppt_y"/>
                                          </p:val>
                                        </p:tav>
                                      </p:tavLst>
                                    </p:anim>
                                  </p:childTnLst>
                                </p:cTn>
                              </p:par>
                              <p:par>
                                <p:cTn id="22" presetID="2" presetClass="entr" presetSubtype="8"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1+#ppt_w/2"/>
                                          </p:val>
                                        </p:tav>
                                        <p:tav tm="100000">
                                          <p:val>
                                            <p:strVal val="#ppt_x"/>
                                          </p:val>
                                        </p:tav>
                                      </p:tavLst>
                                    </p:anim>
                                    <p:anim calcmode="lin" valueType="num">
                                      <p:cBhvr additive="base">
                                        <p:cTn id="29" dur="500" fill="hold"/>
                                        <p:tgtEl>
                                          <p:spTgt spid="10"/>
                                        </p:tgtEl>
                                        <p:attrNameLst>
                                          <p:attrName>ppt_y</p:attrName>
                                        </p:attrNameLst>
                                      </p:cBhvr>
                                      <p:tavLst>
                                        <p:tav tm="0">
                                          <p:val>
                                            <p:strVal val="#ppt_y"/>
                                          </p:val>
                                        </p:tav>
                                        <p:tav tm="100000">
                                          <p:val>
                                            <p:strVal val="#ppt_y"/>
                                          </p:val>
                                        </p:tav>
                                      </p:tavLst>
                                    </p:anim>
                                  </p:childTnLst>
                                </p:cTn>
                              </p:par>
                              <p:par>
                                <p:cTn id="30" presetID="10" presetClass="entr" presetSubtype="0" fill="hold" grpId="0" nodeType="withEffect">
                                  <p:stCondLst>
                                    <p:cond delay="5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build="p">
        <p:tmplLst>
          <p:tmpl lvl="1">
            <p:tnLst>
              <p:par>
                <p:cTn presetID="2" presetClass="entr" presetSubtype="2"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Media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5/8/2015</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
        <p:nvSpPr>
          <p:cNvPr id="6" name="Rectangle 5"/>
          <p:cNvSpPr/>
          <p:nvPr userDrawn="1"/>
        </p:nvSpPr>
        <p:spPr>
          <a:xfrm>
            <a:off x="595263" y="4800600"/>
            <a:ext cx="4873752" cy="685800"/>
          </a:xfrm>
          <a:prstGeom prst="rect">
            <a:avLst/>
          </a:prstGeom>
          <a:solidFill>
            <a:schemeClr val="tx1">
              <a:lumMod val="95000"/>
              <a:lumOff val="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Georgia" pitchFamily="18" charset="0"/>
            </a:endParaRPr>
          </a:p>
        </p:txBody>
      </p:sp>
      <p:sp>
        <p:nvSpPr>
          <p:cNvPr id="7" name="Title 1"/>
          <p:cNvSpPr>
            <a:spLocks noGrp="1"/>
          </p:cNvSpPr>
          <p:nvPr>
            <p:ph type="title"/>
          </p:nvPr>
        </p:nvSpPr>
        <p:spPr>
          <a:xfrm>
            <a:off x="606552" y="4800600"/>
            <a:ext cx="4809244" cy="566738"/>
          </a:xfrm>
        </p:spPr>
        <p:txBody>
          <a:bodyPr anchor="b">
            <a:normAutofit/>
          </a:bodyPr>
          <a:lstStyle>
            <a:lvl1pPr algn="ctr">
              <a:defRPr sz="1800" b="0" i="1">
                <a:solidFill>
                  <a:schemeClr val="bg1">
                    <a:lumMod val="85000"/>
                  </a:schemeClr>
                </a:solidFill>
                <a:latin typeface="Georgia" pitchFamily="18" charset="0"/>
              </a:defRPr>
            </a:lvl1pPr>
          </a:lstStyle>
          <a:p>
            <a:r>
              <a:rPr lang="en-US" smtClean="0"/>
              <a:t>Click to edit Master title style</a:t>
            </a:r>
            <a:endParaRPr lang="en-US" dirty="0"/>
          </a:p>
        </p:txBody>
      </p:sp>
      <p:sp>
        <p:nvSpPr>
          <p:cNvPr id="9" name="Media Placeholder 8"/>
          <p:cNvSpPr>
            <a:spLocks noGrp="1"/>
          </p:cNvSpPr>
          <p:nvPr>
            <p:ph type="media" sz="quarter" idx="13"/>
          </p:nvPr>
        </p:nvSpPr>
        <p:spPr>
          <a:xfrm>
            <a:off x="587022" y="838200"/>
            <a:ext cx="4873752" cy="3812822"/>
          </a:xfrm>
        </p:spPr>
        <p:txBody>
          <a:bodyPr/>
          <a:lstStyle>
            <a:lvl1pPr>
              <a:buNone/>
              <a:defRPr/>
            </a:lvl1pPr>
          </a:lstStyle>
          <a:p>
            <a:r>
              <a:rPr lang="en-US" smtClean="0"/>
              <a:t>Click icon to add media</a:t>
            </a:r>
            <a:endParaRPr lang="en-US" dirty="0"/>
          </a:p>
        </p:txBody>
      </p:sp>
      <p:sp>
        <p:nvSpPr>
          <p:cNvPr id="11" name="Text Placeholder 10"/>
          <p:cNvSpPr>
            <a:spLocks noGrp="1"/>
          </p:cNvSpPr>
          <p:nvPr>
            <p:ph type="body" sz="quarter" idx="14"/>
          </p:nvPr>
        </p:nvSpPr>
        <p:spPr>
          <a:xfrm>
            <a:off x="5776863" y="838200"/>
            <a:ext cx="2819400" cy="4636911"/>
          </a:xfrm>
        </p:spPr>
        <p:txBody>
          <a:bodyPr>
            <a:normAutofit/>
          </a:bodyPr>
          <a:lstStyle>
            <a:lvl1pPr marL="0" indent="0" algn="l">
              <a:buNone/>
              <a:defRPr sz="2400">
                <a:solidFill>
                  <a:schemeClr val="bg1"/>
                </a:solidFill>
              </a:defRPr>
            </a:lvl1pPr>
          </a:lstStyle>
          <a:p>
            <a:pPr lvl="0"/>
            <a:r>
              <a:rPr lang="en-US" smtClean="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1792800" y="4800600"/>
            <a:ext cx="5500800" cy="685800"/>
          </a:xfrm>
          <a:prstGeom prst="rect">
            <a:avLst/>
          </a:prstGeom>
          <a:solidFill>
            <a:schemeClr val="tx1">
              <a:lumMod val="95000"/>
              <a:lumOff val="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Georgia" pitchFamily="18" charset="0"/>
            </a:endParaRPr>
          </a:p>
        </p:txBody>
      </p:sp>
      <p:sp>
        <p:nvSpPr>
          <p:cNvPr id="2" name="Title 1"/>
          <p:cNvSpPr>
            <a:spLocks noGrp="1"/>
          </p:cNvSpPr>
          <p:nvPr>
            <p:ph type="title"/>
          </p:nvPr>
        </p:nvSpPr>
        <p:spPr>
          <a:xfrm>
            <a:off x="1792288" y="4800600"/>
            <a:ext cx="5486400" cy="566738"/>
          </a:xfrm>
        </p:spPr>
        <p:txBody>
          <a:bodyPr anchor="b">
            <a:normAutofit/>
          </a:bodyPr>
          <a:lstStyle>
            <a:lvl1pPr algn="ctr">
              <a:defRPr sz="1800" b="0" i="1">
                <a:solidFill>
                  <a:schemeClr val="bg1">
                    <a:lumMod val="85000"/>
                  </a:schemeClr>
                </a:solidFill>
                <a:latin typeface="Georgia" pitchFamily="18" charset="0"/>
              </a:defRPr>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792288" y="5562600"/>
            <a:ext cx="5486400" cy="609600"/>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5/8/2015</a:t>
            </a:fld>
            <a:endParaRPr lang="en-US" dirty="0"/>
          </a:p>
        </p:txBody>
      </p:sp>
      <p:sp>
        <p:nvSpPr>
          <p:cNvPr id="6" name="Footer Placeholder 5"/>
          <p:cNvSpPr>
            <a:spLocks noGrp="1"/>
          </p:cNvSpPr>
          <p:nvPr>
            <p:ph type="ftr" sz="quarter" idx="11"/>
          </p:nvPr>
        </p:nvSpPr>
        <p:spPr/>
        <p:txBody>
          <a:bodyPr/>
          <a:lstStyle>
            <a:lvl1pPr>
              <a:defRPr>
                <a:solidFill>
                  <a:schemeClr val="bg1"/>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Vertical Tex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258050E-B668-4FA7-85AD-C750C80A6E9B}" type="datetimeFigureOut">
              <a:rPr lang="en-US" smtClean="0"/>
              <a:pPr/>
              <a:t>5/8/2015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40D5ECE-8B49-45CD-BE81-EF81920D1969}" type="slidenum">
              <a:rPr lang="en-US" smtClean="0"/>
              <a:pPr/>
              <a:t>‹#›</a:t>
            </a:fld>
            <a:endParaRPr lang="en-US" dirty="0"/>
          </a:p>
        </p:txBody>
      </p:sp>
      <p:sp>
        <p:nvSpPr>
          <p:cNvPr id="14" name="Title 1"/>
          <p:cNvSpPr>
            <a:spLocks noGrp="1"/>
          </p:cNvSpPr>
          <p:nvPr>
            <p:ph type="title" hasCustomPrompt="1"/>
          </p:nvPr>
        </p:nvSpPr>
        <p:spPr>
          <a:xfrm>
            <a:off x="0" y="414867"/>
            <a:ext cx="5029200" cy="457200"/>
          </a:xfrm>
          <a:solidFill>
            <a:schemeClr val="tx1">
              <a:lumMod val="50000"/>
              <a:lumOff val="50000"/>
            </a:schemeClr>
          </a:solidFill>
        </p:spPr>
        <p:txBody>
          <a:bodyPr>
            <a:normAutofit/>
          </a:bodyPr>
          <a:lstStyle>
            <a:lvl1pPr algn="l">
              <a:defRPr lang="en-US" sz="2800" b="1" kern="1200" baseline="0" dirty="0">
                <a:solidFill>
                  <a:schemeClr val="bg1"/>
                </a:solidFill>
                <a:latin typeface="+mn-lt"/>
                <a:ea typeface="+mn-ea"/>
                <a:cs typeface="+mn-cs"/>
              </a:defRPr>
            </a:lvl1pPr>
          </a:lstStyle>
          <a:p>
            <a:r>
              <a:rPr lang="en-US" dirty="0" smtClean="0"/>
              <a:t>    Click to edit Master title style</a:t>
            </a:r>
            <a:endParaRPr 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7150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5105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solidFill>
                  <a:schemeClr val="tx1">
                    <a:lumMod val="85000"/>
                    <a:lumOff val="15000"/>
                  </a:schemeClr>
                </a:solidFill>
              </a:defRPr>
            </a:lvl1pPr>
          </a:lstStyle>
          <a:p>
            <a:fld id="{A258050E-B668-4FA7-85AD-C750C80A6E9B}" type="datetimeFigureOut">
              <a:rPr lang="en-US" smtClean="0"/>
              <a:pPr/>
              <a:t>5/8/2015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71800" y="1992354"/>
            <a:ext cx="5867400" cy="1970046"/>
          </a:xfrm>
        </p:spPr>
        <p:txBody>
          <a:bodyPr anchor="ctr">
            <a:normAutofit/>
          </a:bodyPr>
          <a:lstStyle>
            <a:lvl1pPr algn="l">
              <a:defRPr sz="3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381000" y="5105400"/>
            <a:ext cx="8229601" cy="375787"/>
          </a:xfrm>
        </p:spPr>
        <p:txBody>
          <a:bodyPr anchor="b">
            <a:normAutofit/>
          </a:bodyPr>
          <a:lstStyle>
            <a:lvl1pPr marL="0" indent="0" algn="r">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p:txBody>
          <a:bodyPr/>
          <a:lstStyle>
            <a:lvl1pPr>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pPr/>
              <a:t>‹#›</a:t>
            </a:fld>
            <a:endParaRPr lang="en-US" dirty="0"/>
          </a:p>
        </p:txBody>
      </p:sp>
      <p:sp>
        <p:nvSpPr>
          <p:cNvPr id="7" name="Oval 6"/>
          <p:cNvSpPr/>
          <p:nvPr userDrawn="1"/>
        </p:nvSpPr>
        <p:spPr>
          <a:xfrm>
            <a:off x="762000" y="1946209"/>
            <a:ext cx="2057400" cy="2057400"/>
          </a:xfrm>
          <a:prstGeom prst="ellipse">
            <a:avLst/>
          </a:prstGeom>
          <a:gradFill flip="none" rotWithShape="1">
            <a:gsLst>
              <a:gs pos="0">
                <a:srgbClr val="F39C29"/>
              </a:gs>
              <a:gs pos="50000">
                <a:srgbClr val="F7931D"/>
              </a:gs>
              <a:gs pos="100000">
                <a:srgbClr val="FF6600"/>
              </a:gs>
            </a:gsLst>
            <a:path path="circle">
              <a:fillToRect l="50000" t="50000" r="50000" b="50000"/>
            </a:path>
            <a:tileRect/>
          </a:gradFill>
          <a:ln w="8255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8" name="Rectangle 7"/>
          <p:cNvSpPr/>
          <p:nvPr userDrawn="1"/>
        </p:nvSpPr>
        <p:spPr>
          <a:xfrm>
            <a:off x="8686800" y="5265376"/>
            <a:ext cx="457200" cy="9667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6600"/>
                </a:solidFill>
              </a:rPr>
              <a:t>           </a:t>
            </a:r>
            <a:endParaRPr lang="en-US" dirty="0">
              <a:solidFill>
                <a:srgbClr val="FF6600"/>
              </a:solidFill>
            </a:endParaRPr>
          </a:p>
        </p:txBody>
      </p:sp>
      <p:sp>
        <p:nvSpPr>
          <p:cNvPr id="9" name="Oval 8"/>
          <p:cNvSpPr/>
          <p:nvPr userDrawn="1"/>
        </p:nvSpPr>
        <p:spPr>
          <a:xfrm>
            <a:off x="1007328" y="199235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3" cstate="print"/>
          <a:srcRect l="2599" r="5874" b="5262"/>
          <a:stretch/>
        </p:blipFill>
        <p:spPr>
          <a:xfrm>
            <a:off x="3530" y="5867400"/>
            <a:ext cx="9144000" cy="1053694"/>
          </a:xfrm>
          <a:prstGeom prst="rect">
            <a:avLst/>
          </a:prstGeom>
        </p:spPr>
      </p:pic>
      <p:sp>
        <p:nvSpPr>
          <p:cNvPr id="2" name="Title 1"/>
          <p:cNvSpPr>
            <a:spLocks noGrp="1"/>
          </p:cNvSpPr>
          <p:nvPr>
            <p:ph type="title"/>
          </p:nvPr>
        </p:nvSpPr>
        <p:spPr>
          <a:xfrm>
            <a:off x="436180" y="76200"/>
            <a:ext cx="8403020" cy="685800"/>
          </a:xfrm>
        </p:spPr>
        <p:txBody>
          <a:bodyPr anchor="ctr" anchorCtr="0">
            <a:normAutofit/>
          </a:bodyPr>
          <a:lstStyle>
            <a:lvl1pPr algn="l">
              <a:defRPr sz="3000" b="0">
                <a:solidFill>
                  <a:schemeClr val="tx1">
                    <a:lumMod val="85000"/>
                    <a:lumOff val="1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solidFill>
                  <a:schemeClr val="tx1">
                    <a:lumMod val="85000"/>
                    <a:lumOff val="15000"/>
                  </a:schemeClr>
                </a:solidFill>
              </a:defRPr>
            </a:lvl1pPr>
          </a:lstStyle>
          <a:p>
            <a:fld id="{A258050E-B668-4FA7-85AD-C750C80A6E9B}" type="datetimeFigureOut">
              <a:rPr lang="en-US" smtClean="0"/>
              <a:pPr/>
              <a:t>5/8/2015</a:t>
            </a:fld>
            <a:endParaRPr lang="en-US" dirty="0"/>
          </a:p>
        </p:txBody>
      </p:sp>
      <p:sp>
        <p:nvSpPr>
          <p:cNvPr id="5" name="Footer Placeholder 4"/>
          <p:cNvSpPr>
            <a:spLocks noGrp="1"/>
          </p:cNvSpPr>
          <p:nvPr>
            <p:ph type="ftr" sz="quarter" idx="11"/>
          </p:nvPr>
        </p:nvSpPr>
        <p:spPr/>
        <p:txBody>
          <a:bodyPr/>
          <a:lstStyle>
            <a:lvl1pPr>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Emphasi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solidFill>
                  <a:schemeClr val="tx1">
                    <a:lumMod val="85000"/>
                    <a:lumOff val="15000"/>
                  </a:schemeClr>
                </a:solidFill>
              </a:defRPr>
            </a:lvl1pPr>
          </a:lstStyle>
          <a:p>
            <a:fld id="{A258050E-B668-4FA7-85AD-C750C80A6E9B}" type="datetimeFigureOut">
              <a:rPr lang="en-US" smtClean="0"/>
              <a:pPr/>
              <a:t>5/8/2015</a:t>
            </a:fld>
            <a:endParaRPr lang="en-US" dirty="0"/>
          </a:p>
        </p:txBody>
      </p:sp>
      <p:sp>
        <p:nvSpPr>
          <p:cNvPr id="4" name="Footer Placeholder 3"/>
          <p:cNvSpPr>
            <a:spLocks noGrp="1"/>
          </p:cNvSpPr>
          <p:nvPr>
            <p:ph type="ftr" sz="quarter" idx="11"/>
          </p:nvPr>
        </p:nvSpPr>
        <p:spPr/>
        <p:txBody>
          <a:bodyPr/>
          <a:lstStyle>
            <a:lvl1pPr>
              <a:defRPr>
                <a:solidFill>
                  <a:schemeClr val="tx1">
                    <a:lumMod val="85000"/>
                    <a:lumOff val="15000"/>
                  </a:schemeClr>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pPr/>
              <a:t>‹#›</a:t>
            </a:fld>
            <a:endParaRPr lang="en-US" dirty="0"/>
          </a:p>
        </p:txBody>
      </p:sp>
      <p:sp>
        <p:nvSpPr>
          <p:cNvPr id="6" name="Content Placeholder 2"/>
          <p:cNvSpPr>
            <a:spLocks noGrp="1"/>
          </p:cNvSpPr>
          <p:nvPr>
            <p:ph idx="1"/>
          </p:nvPr>
        </p:nvSpPr>
        <p:spPr>
          <a:xfrm>
            <a:off x="457200" y="1600200"/>
            <a:ext cx="8229600" cy="4525963"/>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Two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0999" y="1"/>
            <a:ext cx="7068015" cy="838200"/>
          </a:xfrm>
        </p:spPr>
        <p:txBody>
          <a:bodyPr anchor="b">
            <a:normAutofit/>
          </a:bodyPr>
          <a:lstStyle>
            <a:lvl1pPr algn="l">
              <a:defRPr sz="2800">
                <a:solidFill>
                  <a:schemeClr val="bg1"/>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457200" y="1676402"/>
            <a:ext cx="4038600" cy="3971455"/>
          </a:xfrm>
        </p:spPr>
        <p:txBody>
          <a:bodyPr/>
          <a:lstStyle>
            <a:lvl1pPr>
              <a:defRPr sz="2800">
                <a:solidFill>
                  <a:schemeClr val="tx1">
                    <a:lumMod val="85000"/>
                    <a:lumOff val="15000"/>
                  </a:schemeClr>
                </a:solidFill>
              </a:defRPr>
            </a:lvl1pPr>
            <a:lvl2pPr>
              <a:defRPr sz="2400">
                <a:solidFill>
                  <a:schemeClr val="tx1">
                    <a:lumMod val="85000"/>
                    <a:lumOff val="15000"/>
                  </a:schemeClr>
                </a:solidFill>
              </a:defRPr>
            </a:lvl2pPr>
            <a:lvl3pPr>
              <a:defRPr sz="2000">
                <a:solidFill>
                  <a:schemeClr val="tx1">
                    <a:lumMod val="85000"/>
                    <a:lumOff val="15000"/>
                  </a:schemeClr>
                </a:solidFill>
              </a:defRPr>
            </a:lvl3pPr>
            <a:lvl4pPr>
              <a:defRPr sz="1800">
                <a:solidFill>
                  <a:schemeClr val="tx1">
                    <a:lumMod val="85000"/>
                    <a:lumOff val="15000"/>
                  </a:schemeClr>
                </a:solidFill>
              </a:defRPr>
            </a:lvl4pPr>
            <a:lvl5pPr>
              <a:defRPr sz="1800">
                <a:solidFill>
                  <a:schemeClr val="tx1">
                    <a:lumMod val="85000"/>
                    <a:lumOff val="15000"/>
                  </a:schemeClr>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6400"/>
            <a:ext cx="4038600" cy="3971454"/>
          </a:xfrm>
        </p:spPr>
        <p:txBody>
          <a:bodyPr/>
          <a:lstStyle>
            <a:lvl1pPr>
              <a:defRPr sz="2800">
                <a:solidFill>
                  <a:schemeClr val="tx1">
                    <a:lumMod val="85000"/>
                    <a:lumOff val="15000"/>
                  </a:schemeClr>
                </a:solidFill>
              </a:defRPr>
            </a:lvl1pPr>
            <a:lvl2pPr>
              <a:defRPr sz="2400">
                <a:solidFill>
                  <a:schemeClr val="tx1">
                    <a:lumMod val="85000"/>
                    <a:lumOff val="15000"/>
                  </a:schemeClr>
                </a:solidFill>
              </a:defRPr>
            </a:lvl2pPr>
            <a:lvl3pPr>
              <a:defRPr sz="2000">
                <a:solidFill>
                  <a:schemeClr val="tx1">
                    <a:lumMod val="85000"/>
                    <a:lumOff val="15000"/>
                  </a:schemeClr>
                </a:solidFill>
              </a:defRPr>
            </a:lvl3pPr>
            <a:lvl4pPr>
              <a:defRPr sz="1800">
                <a:solidFill>
                  <a:schemeClr val="tx1">
                    <a:lumMod val="85000"/>
                    <a:lumOff val="15000"/>
                  </a:schemeClr>
                </a:solidFill>
              </a:defRPr>
            </a:lvl4pPr>
            <a:lvl5pPr>
              <a:defRPr sz="1800">
                <a:solidFill>
                  <a:schemeClr val="tx1">
                    <a:lumMod val="85000"/>
                    <a:lumOff val="15000"/>
                  </a:schemeClr>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258050E-B668-4FA7-85AD-C750C80A6E9B}" type="datetimeFigureOut">
              <a:rPr lang="en-US" smtClean="0"/>
              <a:pPr/>
              <a:t>5/8/2015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40D5ECE-8B49-45CD-BE81-EF81920D1969}"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5/8/2015</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pic>
        <p:nvPicPr>
          <p:cNvPr id="6" name="Picture 5"/>
          <p:cNvPicPr>
            <a:picLocks noChangeAspect="1"/>
          </p:cNvPicPr>
          <p:nvPr userDrawn="1"/>
        </p:nvPicPr>
        <p:blipFill>
          <a:blip r:embed="rId3" cstate="print"/>
          <a:stretch>
            <a:fillRect/>
          </a:stretch>
        </p:blipFill>
        <p:spPr>
          <a:xfrm>
            <a:off x="0" y="762000"/>
            <a:ext cx="2445488" cy="2286000"/>
          </a:xfrm>
          <a:prstGeom prst="rect">
            <a:avLst/>
          </a:prstGeom>
        </p:spPr>
      </p:pic>
      <p:sp>
        <p:nvSpPr>
          <p:cNvPr id="2" name="Title 1"/>
          <p:cNvSpPr>
            <a:spLocks noGrp="1"/>
          </p:cNvSpPr>
          <p:nvPr>
            <p:ph type="title"/>
          </p:nvPr>
        </p:nvSpPr>
        <p:spPr>
          <a:xfrm>
            <a:off x="1124400" y="2077200"/>
            <a:ext cx="7010400" cy="1143000"/>
          </a:xfrm>
        </p:spPr>
        <p:txBody>
          <a:bodyPr/>
          <a:lstStyle>
            <a:lvl1pPr algn="l">
              <a:defRPr/>
            </a:lvl1pPr>
          </a:lstStyle>
          <a:p>
            <a:r>
              <a:rPr lang="en-US" smtClean="0"/>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nly: Emphasi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58050E-B668-4FA7-85AD-C750C80A6E9B}" type="datetimeFigureOut">
              <a:rPr lang="en-US" smtClean="0"/>
              <a:pPr/>
              <a:t>5/8/2015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40D5ECE-8B49-45CD-BE81-EF81920D1969}" type="slidenum">
              <a:rPr lang="en-US" smtClean="0"/>
              <a:pPr/>
              <a:t>‹#›</a:t>
            </a:fld>
            <a:endParaRPr lang="en-US" dirty="0"/>
          </a:p>
        </p:txBody>
      </p:sp>
      <p:sp>
        <p:nvSpPr>
          <p:cNvPr id="6" name="Title 1"/>
          <p:cNvSpPr>
            <a:spLocks noGrp="1"/>
          </p:cNvSpPr>
          <p:nvPr>
            <p:ph type="title" hasCustomPrompt="1"/>
          </p:nvPr>
        </p:nvSpPr>
        <p:spPr>
          <a:xfrm>
            <a:off x="290400" y="3081000"/>
            <a:ext cx="8686800" cy="1095600"/>
          </a:xfrm>
        </p:spPr>
        <p:txBody>
          <a:bodyPr>
            <a:normAutofit/>
          </a:bodyPr>
          <a:lstStyle>
            <a:lvl1pPr algn="ctr">
              <a:defRPr lang="en-US" sz="4600" b="1" kern="1200" spc="-150" baseline="0" dirty="0" smtClean="0">
                <a:ln>
                  <a:gradFill>
                    <a:gsLst>
                      <a:gs pos="0">
                        <a:schemeClr val="bg1"/>
                      </a:gs>
                      <a:gs pos="50000">
                        <a:schemeClr val="bg1">
                          <a:lumMod val="75000"/>
                        </a:schemeClr>
                      </a:gs>
                    </a:gsLst>
                    <a:lin ang="5400000" scaled="0"/>
                  </a:gradFill>
                </a:ln>
                <a:gradFill>
                  <a:gsLst>
                    <a:gs pos="11000">
                      <a:schemeClr val="bg1">
                        <a:lumMod val="75000"/>
                      </a:schemeClr>
                    </a:gs>
                    <a:gs pos="91000">
                      <a:schemeClr val="bg1"/>
                    </a:gs>
                  </a:gsLst>
                  <a:lin ang="16200000" scaled="1"/>
                </a:gradFill>
                <a:effectLst>
                  <a:outerShdw blurRad="38100" algn="ctr" rotWithShape="0">
                    <a:prstClr val="black">
                      <a:alpha val="25000"/>
                    </a:prstClr>
                  </a:outerShdw>
                  <a:reflection blurRad="6350" stA="60000" endA="900" endPos="58000" dir="5400000" sy="-100000" algn="bl" rotWithShape="0"/>
                </a:effectLst>
                <a:latin typeface="+mn-lt"/>
                <a:ea typeface="+mn-ea"/>
                <a:cs typeface="+mn-cs"/>
              </a:defRPr>
            </a:lvl1pPr>
          </a:lstStyle>
          <a:p>
            <a:r>
              <a:rPr lang="en-US" dirty="0" smtClean="0"/>
              <a:t>Click to edit Master Title Style</a:t>
            </a:r>
            <a:endParaRPr lang="en-US" dirty="0"/>
          </a:p>
        </p:txBody>
      </p:sp>
      <p:sp>
        <p:nvSpPr>
          <p:cNvPr id="7" name="Text Placeholder 2"/>
          <p:cNvSpPr>
            <a:spLocks noGrp="1"/>
          </p:cNvSpPr>
          <p:nvPr>
            <p:ph type="body" idx="1"/>
          </p:nvPr>
        </p:nvSpPr>
        <p:spPr>
          <a:xfrm>
            <a:off x="283952" y="2424752"/>
            <a:ext cx="8694000" cy="639762"/>
          </a:xfrm>
        </p:spPr>
        <p:txBody>
          <a:bodyPr anchor="b">
            <a:normAutofit/>
          </a:bodyPr>
          <a:lstStyle>
            <a:lvl1pPr marL="0" indent="0" algn="ctr">
              <a:buNone/>
              <a:defRPr lang="en-US" sz="2800" kern="1200" dirty="0" smtClean="0">
                <a:solidFill>
                  <a:srgbClr val="2E507A">
                    <a:alpha val="81000"/>
                  </a:srgb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with Text ">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5/8/2015</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
        <p:nvSpPr>
          <p:cNvPr id="7" name="Rectangle 6"/>
          <p:cNvSpPr/>
          <p:nvPr userDrawn="1"/>
        </p:nvSpPr>
        <p:spPr>
          <a:xfrm>
            <a:off x="0" y="2895600"/>
            <a:ext cx="7543800" cy="2133600"/>
          </a:xfrm>
          <a:prstGeom prst="rect">
            <a:avLst/>
          </a:prstGeom>
          <a:gradFill flip="none" rotWithShape="1">
            <a:gsLst>
              <a:gs pos="63000">
                <a:schemeClr val="tx1">
                  <a:lumMod val="85000"/>
                  <a:lumOff val="15000"/>
                  <a:alpha val="49000"/>
                </a:schemeClr>
              </a:gs>
              <a:gs pos="100000">
                <a:schemeClr val="tx1">
                  <a:lumMod val="95000"/>
                  <a:lumOff val="5000"/>
                  <a:alpha val="56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p:cNvSpPr>
            <a:spLocks noGrp="1"/>
          </p:cNvSpPr>
          <p:nvPr>
            <p:ph type="title"/>
          </p:nvPr>
        </p:nvSpPr>
        <p:spPr>
          <a:xfrm>
            <a:off x="414867" y="3200400"/>
            <a:ext cx="7010400" cy="1676400"/>
          </a:xfrm>
        </p:spPr>
        <p:txBody>
          <a:bodyPr>
            <a:normAutofit/>
          </a:bodyPr>
          <a:lstStyle>
            <a:lvl1pPr marL="0" algn="l" defTabSz="914400" rtl="0" eaLnBrk="1" latinLnBrk="0" hangingPunct="1">
              <a:defRPr lang="en-US" sz="4000" kern="1200" dirty="0">
                <a:solidFill>
                  <a:schemeClr val="bg1"/>
                </a:solidFill>
                <a:latin typeface="+mn-lt"/>
                <a:ea typeface="+mn-ea"/>
                <a:cs typeface="+mn-cs"/>
              </a:defRPr>
            </a:lvl1pPr>
          </a:lstStyle>
          <a:p>
            <a:r>
              <a:rPr lang="en-US" smtClean="0"/>
              <a:t>Click to edit Master title style</a:t>
            </a:r>
            <a:endParaRPr lang="en-US" dirty="0"/>
          </a:p>
        </p:txBody>
      </p:sp>
      <p:sp>
        <p:nvSpPr>
          <p:cNvPr id="10" name="Text Placeholder 15"/>
          <p:cNvSpPr>
            <a:spLocks noGrp="1"/>
          </p:cNvSpPr>
          <p:nvPr>
            <p:ph type="body" sz="quarter" idx="14" hasCustomPrompt="1"/>
          </p:nvPr>
        </p:nvSpPr>
        <p:spPr>
          <a:xfrm>
            <a:off x="4648200" y="664780"/>
            <a:ext cx="4191000" cy="381000"/>
          </a:xfrm>
        </p:spPr>
        <p:txBody>
          <a:bodyPr>
            <a:normAutofit/>
          </a:bodyPr>
          <a:lstStyle>
            <a:lvl1pPr algn="r">
              <a:buNone/>
              <a:defRPr lang="en-US" sz="1800" b="1" kern="1200" dirty="0" smtClean="0">
                <a:solidFill>
                  <a:schemeClr val="bg1">
                    <a:lumMod val="65000"/>
                  </a:schemeClr>
                </a:solidFill>
                <a:latin typeface="Calibri" pitchFamily="34" charset="0"/>
                <a:ea typeface="+mn-ea"/>
                <a:cs typeface="+mn-cs"/>
              </a:defRPr>
            </a:lvl1pPr>
          </a:lstStyle>
          <a:p>
            <a:pPr lvl="0"/>
            <a:r>
              <a:rPr lang="en-US" dirty="0" smtClean="0"/>
              <a:t>Click to edit Master subtitle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14:vortex/>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75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utoUpdateAnimBg="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3008313" cy="82550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803650" y="609600"/>
            <a:ext cx="5111750" cy="5334000"/>
          </a:xfrm>
        </p:spPr>
        <p:txBody>
          <a:bodyPr/>
          <a:lstStyle>
            <a:lvl1pPr>
              <a:defRPr sz="28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28600" y="1435101"/>
            <a:ext cx="3008313" cy="3822699"/>
          </a:xfrm>
        </p:spPr>
        <p:txBody>
          <a:bodyPr/>
          <a:lstStyle>
            <a:lvl1pPr marL="0" indent="0">
              <a:buNone/>
              <a:defRPr sz="1400">
                <a:solidFill>
                  <a:schemeClr val="tx1">
                    <a:lumMod val="75000"/>
                    <a:lumOff val="2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5/8/2015</a:t>
            </a:fld>
            <a:endParaRPr lang="en-US" dirty="0"/>
          </a:p>
        </p:txBody>
      </p:sp>
      <p:sp>
        <p:nvSpPr>
          <p:cNvPr id="6" name="Footer Placeholder 5"/>
          <p:cNvSpPr>
            <a:spLocks noGrp="1"/>
          </p:cNvSpPr>
          <p:nvPr>
            <p:ph type="ftr" sz="quarter" idx="11"/>
          </p:nvPr>
        </p:nvSpPr>
        <p:spPr/>
        <p:txBody>
          <a:bodyPr/>
          <a:lstStyle>
            <a:lvl1pPr>
              <a:defRPr>
                <a:solidFill>
                  <a:schemeClr val="bg1"/>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15" cstate="print"/>
          <a:srcRect l="2599" r="5874" b="5262"/>
          <a:stretch/>
        </p:blipFill>
        <p:spPr>
          <a:xfrm>
            <a:off x="3530" y="5867400"/>
            <a:ext cx="9144000" cy="10536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58050E-B668-4FA7-85AD-C750C80A6E9B}" type="datetimeFigureOut">
              <a:rPr lang="en-US" smtClean="0"/>
              <a:pPr/>
              <a:t>5/8/2015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0D5ECE-8B49-45CD-BE81-EF81920D1969}" type="slidenum">
              <a:rPr lang="en-US" smtClean="0"/>
              <a:pPr/>
              <a:t>‹#›</a:t>
            </a:fld>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61" r:id="rId4"/>
    <p:sldLayoutId id="2147483652" r:id="rId5"/>
    <p:sldLayoutId id="2147483654" r:id="rId6"/>
    <p:sldLayoutId id="2147483655" r:id="rId7"/>
    <p:sldLayoutId id="2147483660" r:id="rId8"/>
    <p:sldLayoutId id="2147483656" r:id="rId9"/>
    <p:sldLayoutId id="2147483676" r:id="rId10"/>
    <p:sldLayoutId id="2147483657" r:id="rId11"/>
    <p:sldLayoutId id="2147483658" r:id="rId12"/>
    <p:sldLayoutId id="2147483659" r:id="rId13"/>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emf"/><Relationship Id="rId7"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Layout" Target="../slideLayouts/slideLayout3.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32.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39.jpe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0000FF"/>
              </a:buClr>
              <a:buFont typeface="Wingdings" pitchFamily="2" charset="2"/>
              <a:buChar char="Ø"/>
              <a:defRPr sz="3200">
                <a:solidFill>
                  <a:schemeClr val="tx1"/>
                </a:solidFill>
                <a:latin typeface="Comic Sans MS" pitchFamily="66" charset="0"/>
              </a:defRPr>
            </a:lvl1pPr>
            <a:lvl2pPr marL="742950" indent="-285750" eaLnBrk="0" hangingPunct="0">
              <a:spcBef>
                <a:spcPct val="20000"/>
              </a:spcBef>
              <a:buClr>
                <a:srgbClr val="0000FF"/>
              </a:buClr>
              <a:buFont typeface="Wingdings" pitchFamily="2" charset="2"/>
              <a:buChar char="§"/>
              <a:defRPr sz="2800">
                <a:solidFill>
                  <a:schemeClr val="tx1"/>
                </a:solidFill>
                <a:latin typeface="Comic Sans MS" pitchFamily="66" charset="0"/>
              </a:defRPr>
            </a:lvl2pPr>
            <a:lvl3pPr marL="1143000" indent="-228600" eaLnBrk="0" hangingPunct="0">
              <a:spcBef>
                <a:spcPct val="20000"/>
              </a:spcBef>
              <a:buClr>
                <a:srgbClr val="0000FF"/>
              </a:buClr>
              <a:buFont typeface="Wingdings" pitchFamily="2" charset="2"/>
              <a:buChar char="ü"/>
              <a:defRPr sz="2400">
                <a:solidFill>
                  <a:schemeClr val="tx1"/>
                </a:solidFill>
                <a:latin typeface="Comic Sans MS" pitchFamily="66" charset="0"/>
              </a:defRPr>
            </a:lvl3pPr>
            <a:lvl4pPr marL="1600200" indent="-228600" eaLnBrk="0" hangingPunct="0">
              <a:spcBef>
                <a:spcPct val="20000"/>
              </a:spcBef>
              <a:buClr>
                <a:srgbClr val="0000FF"/>
              </a:buClr>
              <a:buChar char="–"/>
              <a:defRPr sz="2000">
                <a:solidFill>
                  <a:schemeClr val="tx1"/>
                </a:solidFill>
                <a:latin typeface="Comic Sans MS" pitchFamily="66" charset="0"/>
              </a:defRPr>
            </a:lvl4pPr>
            <a:lvl5pPr marL="2057400" indent="-228600" eaLnBrk="0" hangingPunct="0">
              <a:spcBef>
                <a:spcPct val="20000"/>
              </a:spcBef>
              <a:buClr>
                <a:srgbClr val="0000FF"/>
              </a:buClr>
              <a:buChar char="»"/>
              <a:defRPr sz="2000">
                <a:solidFill>
                  <a:schemeClr val="tx1"/>
                </a:solidFill>
                <a:latin typeface="Comic Sans MS" pitchFamily="66" charset="0"/>
              </a:defRPr>
            </a:lvl5pPr>
            <a:lvl6pPr marL="2514600" indent="-228600" eaLnBrk="0" fontAlgn="base" hangingPunct="0">
              <a:spcBef>
                <a:spcPct val="20000"/>
              </a:spcBef>
              <a:spcAft>
                <a:spcPct val="0"/>
              </a:spcAft>
              <a:buClr>
                <a:srgbClr val="0000FF"/>
              </a:buClr>
              <a:buChar char="»"/>
              <a:defRPr sz="2000">
                <a:solidFill>
                  <a:schemeClr val="tx1"/>
                </a:solidFill>
                <a:latin typeface="Comic Sans MS" pitchFamily="66" charset="0"/>
              </a:defRPr>
            </a:lvl6pPr>
            <a:lvl7pPr marL="2971800" indent="-228600" eaLnBrk="0" fontAlgn="base" hangingPunct="0">
              <a:spcBef>
                <a:spcPct val="20000"/>
              </a:spcBef>
              <a:spcAft>
                <a:spcPct val="0"/>
              </a:spcAft>
              <a:buClr>
                <a:srgbClr val="0000FF"/>
              </a:buClr>
              <a:buChar char="»"/>
              <a:defRPr sz="2000">
                <a:solidFill>
                  <a:schemeClr val="tx1"/>
                </a:solidFill>
                <a:latin typeface="Comic Sans MS" pitchFamily="66" charset="0"/>
              </a:defRPr>
            </a:lvl7pPr>
            <a:lvl8pPr marL="3429000" indent="-228600" eaLnBrk="0" fontAlgn="base" hangingPunct="0">
              <a:spcBef>
                <a:spcPct val="20000"/>
              </a:spcBef>
              <a:spcAft>
                <a:spcPct val="0"/>
              </a:spcAft>
              <a:buClr>
                <a:srgbClr val="0000FF"/>
              </a:buClr>
              <a:buChar char="»"/>
              <a:defRPr sz="2000">
                <a:solidFill>
                  <a:schemeClr val="tx1"/>
                </a:solidFill>
                <a:latin typeface="Comic Sans MS" pitchFamily="66" charset="0"/>
              </a:defRPr>
            </a:lvl8pPr>
            <a:lvl9pPr marL="3886200" indent="-228600" eaLnBrk="0" fontAlgn="base" hangingPunct="0">
              <a:spcBef>
                <a:spcPct val="20000"/>
              </a:spcBef>
              <a:spcAft>
                <a:spcPct val="0"/>
              </a:spcAft>
              <a:buClr>
                <a:srgbClr val="0000FF"/>
              </a:buClr>
              <a:buChar char="»"/>
              <a:defRPr sz="2000">
                <a:solidFill>
                  <a:schemeClr val="tx1"/>
                </a:solidFill>
                <a:latin typeface="Comic Sans MS" pitchFamily="66" charset="0"/>
              </a:defRPr>
            </a:lvl9pPr>
          </a:lstStyle>
          <a:p>
            <a:pPr eaLnBrk="1" hangingPunct="1">
              <a:spcBef>
                <a:spcPct val="0"/>
              </a:spcBef>
              <a:buClrTx/>
              <a:buFontTx/>
              <a:buNone/>
            </a:pPr>
            <a:r>
              <a:rPr lang="en-US" altLang="en-US" sz="1200" smtClean="0">
                <a:solidFill>
                  <a:schemeClr val="bg1"/>
                </a:solidFill>
                <a:latin typeface="Arial" charset="0"/>
              </a:rPr>
              <a:t>CSE 4316</a:t>
            </a:r>
          </a:p>
        </p:txBody>
      </p:sp>
      <p:sp>
        <p:nvSpPr>
          <p:cNvPr id="409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0000FF"/>
              </a:buClr>
              <a:buFont typeface="Wingdings" pitchFamily="2" charset="2"/>
              <a:buChar char="Ø"/>
              <a:defRPr sz="3200">
                <a:solidFill>
                  <a:schemeClr val="tx1"/>
                </a:solidFill>
                <a:latin typeface="Comic Sans MS" pitchFamily="66" charset="0"/>
              </a:defRPr>
            </a:lvl1pPr>
            <a:lvl2pPr marL="742950" indent="-285750" eaLnBrk="0" hangingPunct="0">
              <a:spcBef>
                <a:spcPct val="20000"/>
              </a:spcBef>
              <a:buClr>
                <a:srgbClr val="0000FF"/>
              </a:buClr>
              <a:buFont typeface="Wingdings" pitchFamily="2" charset="2"/>
              <a:buChar char="§"/>
              <a:defRPr sz="2800">
                <a:solidFill>
                  <a:schemeClr val="tx1"/>
                </a:solidFill>
                <a:latin typeface="Comic Sans MS" pitchFamily="66" charset="0"/>
              </a:defRPr>
            </a:lvl2pPr>
            <a:lvl3pPr marL="1143000" indent="-228600" eaLnBrk="0" hangingPunct="0">
              <a:spcBef>
                <a:spcPct val="20000"/>
              </a:spcBef>
              <a:buClr>
                <a:srgbClr val="0000FF"/>
              </a:buClr>
              <a:buFont typeface="Wingdings" pitchFamily="2" charset="2"/>
              <a:buChar char="ü"/>
              <a:defRPr sz="2400">
                <a:solidFill>
                  <a:schemeClr val="tx1"/>
                </a:solidFill>
                <a:latin typeface="Comic Sans MS" pitchFamily="66" charset="0"/>
              </a:defRPr>
            </a:lvl3pPr>
            <a:lvl4pPr marL="1600200" indent="-228600" eaLnBrk="0" hangingPunct="0">
              <a:spcBef>
                <a:spcPct val="20000"/>
              </a:spcBef>
              <a:buClr>
                <a:srgbClr val="0000FF"/>
              </a:buClr>
              <a:buChar char="–"/>
              <a:defRPr sz="2000">
                <a:solidFill>
                  <a:schemeClr val="tx1"/>
                </a:solidFill>
                <a:latin typeface="Comic Sans MS" pitchFamily="66" charset="0"/>
              </a:defRPr>
            </a:lvl4pPr>
            <a:lvl5pPr marL="2057400" indent="-228600" eaLnBrk="0" hangingPunct="0">
              <a:spcBef>
                <a:spcPct val="20000"/>
              </a:spcBef>
              <a:buClr>
                <a:srgbClr val="0000FF"/>
              </a:buClr>
              <a:buChar char="»"/>
              <a:defRPr sz="2000">
                <a:solidFill>
                  <a:schemeClr val="tx1"/>
                </a:solidFill>
                <a:latin typeface="Comic Sans MS" pitchFamily="66" charset="0"/>
              </a:defRPr>
            </a:lvl5pPr>
            <a:lvl6pPr marL="2514600" indent="-228600" eaLnBrk="0" fontAlgn="base" hangingPunct="0">
              <a:spcBef>
                <a:spcPct val="20000"/>
              </a:spcBef>
              <a:spcAft>
                <a:spcPct val="0"/>
              </a:spcAft>
              <a:buClr>
                <a:srgbClr val="0000FF"/>
              </a:buClr>
              <a:buChar char="»"/>
              <a:defRPr sz="2000">
                <a:solidFill>
                  <a:schemeClr val="tx1"/>
                </a:solidFill>
                <a:latin typeface="Comic Sans MS" pitchFamily="66" charset="0"/>
              </a:defRPr>
            </a:lvl6pPr>
            <a:lvl7pPr marL="2971800" indent="-228600" eaLnBrk="0" fontAlgn="base" hangingPunct="0">
              <a:spcBef>
                <a:spcPct val="20000"/>
              </a:spcBef>
              <a:spcAft>
                <a:spcPct val="0"/>
              </a:spcAft>
              <a:buClr>
                <a:srgbClr val="0000FF"/>
              </a:buClr>
              <a:buChar char="»"/>
              <a:defRPr sz="2000">
                <a:solidFill>
                  <a:schemeClr val="tx1"/>
                </a:solidFill>
                <a:latin typeface="Comic Sans MS" pitchFamily="66" charset="0"/>
              </a:defRPr>
            </a:lvl7pPr>
            <a:lvl8pPr marL="3429000" indent="-228600" eaLnBrk="0" fontAlgn="base" hangingPunct="0">
              <a:spcBef>
                <a:spcPct val="20000"/>
              </a:spcBef>
              <a:spcAft>
                <a:spcPct val="0"/>
              </a:spcAft>
              <a:buClr>
                <a:srgbClr val="0000FF"/>
              </a:buClr>
              <a:buChar char="»"/>
              <a:defRPr sz="2000">
                <a:solidFill>
                  <a:schemeClr val="tx1"/>
                </a:solidFill>
                <a:latin typeface="Comic Sans MS" pitchFamily="66" charset="0"/>
              </a:defRPr>
            </a:lvl8pPr>
            <a:lvl9pPr marL="3886200" indent="-228600" eaLnBrk="0" fontAlgn="base" hangingPunct="0">
              <a:spcBef>
                <a:spcPct val="20000"/>
              </a:spcBef>
              <a:spcAft>
                <a:spcPct val="0"/>
              </a:spcAft>
              <a:buClr>
                <a:srgbClr val="0000FF"/>
              </a:buClr>
              <a:buChar char="»"/>
              <a:defRPr sz="2000">
                <a:solidFill>
                  <a:schemeClr val="tx1"/>
                </a:solidFill>
                <a:latin typeface="Comic Sans MS" pitchFamily="66" charset="0"/>
              </a:defRPr>
            </a:lvl9pPr>
          </a:lstStyle>
          <a:p>
            <a:pPr eaLnBrk="1" hangingPunct="1">
              <a:spcBef>
                <a:spcPct val="0"/>
              </a:spcBef>
              <a:buClrTx/>
              <a:buFontTx/>
              <a:buNone/>
            </a:pPr>
            <a:fld id="{D83ADFDD-6798-47ED-9BDE-DD38B396CB68}" type="slidenum">
              <a:rPr lang="en-US" altLang="en-US" sz="1400" smtClean="0">
                <a:solidFill>
                  <a:schemeClr val="bg1"/>
                </a:solidFill>
                <a:latin typeface="Arial Narrow" pitchFamily="34" charset="0"/>
              </a:rPr>
              <a:pPr eaLnBrk="1" hangingPunct="1">
                <a:spcBef>
                  <a:spcPct val="0"/>
                </a:spcBef>
                <a:buClrTx/>
                <a:buFontTx/>
                <a:buNone/>
              </a:pPr>
              <a:t>1</a:t>
            </a:fld>
            <a:endParaRPr lang="en-US" altLang="en-US" sz="1400" smtClean="0">
              <a:solidFill>
                <a:schemeClr val="bg1"/>
              </a:solidFill>
              <a:latin typeface="Arial Narrow" pitchFamily="34" charset="0"/>
            </a:endParaRPr>
          </a:p>
        </p:txBody>
      </p:sp>
      <p:sp>
        <p:nvSpPr>
          <p:cNvPr id="55298" name="Rectangle 2"/>
          <p:cNvSpPr>
            <a:spLocks noGrp="1" noChangeArrowheads="1"/>
          </p:cNvSpPr>
          <p:nvPr>
            <p:ph type="title"/>
          </p:nvPr>
        </p:nvSpPr>
        <p:spPr>
          <a:xfrm>
            <a:off x="457200" y="-8467"/>
            <a:ext cx="8340725" cy="1047750"/>
          </a:xfrm>
        </p:spPr>
        <p:txBody>
          <a:bodyPr/>
          <a:lstStyle/>
          <a:p>
            <a:pPr eaLnBrk="1" hangingPunct="1">
              <a:defRPr/>
            </a:pPr>
            <a:r>
              <a:rPr lang="en-US" dirty="0" smtClean="0"/>
              <a:t>OVERVIEW</a:t>
            </a:r>
          </a:p>
        </p:txBody>
      </p:sp>
      <p:sp>
        <p:nvSpPr>
          <p:cNvPr id="55303" name="Rectangle 7"/>
          <p:cNvSpPr>
            <a:spLocks noGrp="1" noChangeArrowheads="1"/>
          </p:cNvSpPr>
          <p:nvPr>
            <p:ph type="body" idx="1"/>
          </p:nvPr>
        </p:nvSpPr>
        <p:spPr>
          <a:xfrm>
            <a:off x="393700" y="1417638"/>
            <a:ext cx="8750300" cy="4889500"/>
          </a:xfrm>
        </p:spPr>
        <p:txBody>
          <a:bodyPr/>
          <a:lstStyle/>
          <a:p>
            <a:pPr marL="0" indent="0" eaLnBrk="1" hangingPunct="1">
              <a:lnSpc>
                <a:spcPct val="90000"/>
              </a:lnSpc>
              <a:buFont typeface="Wingdings" pitchFamily="2" charset="2"/>
              <a:buNone/>
              <a:defRPr/>
            </a:pPr>
            <a:r>
              <a:rPr lang="en-US" sz="2400" b="1" dirty="0" smtClean="0"/>
              <a:t>[Delete this slide from your presentation]</a:t>
            </a:r>
          </a:p>
          <a:p>
            <a:pPr>
              <a:lnSpc>
                <a:spcPct val="80000"/>
              </a:lnSpc>
              <a:spcBef>
                <a:spcPts val="600"/>
              </a:spcBef>
            </a:pPr>
            <a:r>
              <a:rPr lang="en-US" sz="2000" dirty="0">
                <a:solidFill>
                  <a:srgbClr val="FF0000"/>
                </a:solidFill>
                <a:effectLst>
                  <a:outerShdw blurRad="38100" dist="38100" dir="2700000" algn="tl">
                    <a:srgbClr val="DDDDDD"/>
                  </a:outerShdw>
                </a:effectLst>
              </a:rPr>
              <a:t>Roles and Responsibilities </a:t>
            </a:r>
            <a:r>
              <a:rPr lang="en-US" sz="2000" dirty="0"/>
              <a:t>of team members </a:t>
            </a:r>
            <a:r>
              <a:rPr lang="en-US" sz="2000" b="1" dirty="0">
                <a:solidFill>
                  <a:srgbClr val="5E46EC"/>
                </a:solidFill>
                <a:effectLst>
                  <a:outerShdw blurRad="38100" dist="38100" dir="2700000" algn="tl">
                    <a:srgbClr val="DDDDDD"/>
                  </a:outerShdw>
                </a:effectLst>
              </a:rPr>
              <a:t>(2)</a:t>
            </a:r>
          </a:p>
          <a:p>
            <a:pPr>
              <a:lnSpc>
                <a:spcPct val="80000"/>
              </a:lnSpc>
              <a:spcBef>
                <a:spcPts val="600"/>
              </a:spcBef>
            </a:pPr>
            <a:r>
              <a:rPr lang="en-US" sz="2000" dirty="0"/>
              <a:t>Project </a:t>
            </a:r>
            <a:r>
              <a:rPr lang="en-US" sz="2000" dirty="0">
                <a:solidFill>
                  <a:srgbClr val="FF0000"/>
                </a:solidFill>
                <a:effectLst>
                  <a:outerShdw blurRad="38100" dist="38100" dir="2700000" algn="tl">
                    <a:srgbClr val="DDDDDD"/>
                  </a:outerShdw>
                </a:effectLst>
              </a:rPr>
              <a:t>Overview</a:t>
            </a:r>
            <a:r>
              <a:rPr lang="en-US" sz="2000" dirty="0"/>
              <a:t> &amp; Product </a:t>
            </a:r>
            <a:r>
              <a:rPr lang="en-US" sz="2000" dirty="0">
                <a:solidFill>
                  <a:srgbClr val="FF0000"/>
                </a:solidFill>
                <a:effectLst>
                  <a:outerShdw blurRad="38100" dist="38100" dir="2700000" algn="tl">
                    <a:srgbClr val="DDDDDD"/>
                  </a:outerShdw>
                </a:effectLst>
              </a:rPr>
              <a:t>Concept</a:t>
            </a:r>
            <a:r>
              <a:rPr lang="en-US" sz="2000" dirty="0">
                <a:solidFill>
                  <a:srgbClr val="FF0000"/>
                </a:solidFill>
              </a:rPr>
              <a:t> </a:t>
            </a:r>
            <a:r>
              <a:rPr lang="en-US" sz="2000" b="1" dirty="0">
                <a:solidFill>
                  <a:srgbClr val="5E46EC"/>
                </a:solidFill>
                <a:effectLst>
                  <a:outerShdw blurRad="38100" dist="38100" dir="2700000" algn="tl">
                    <a:srgbClr val="DDDDDD"/>
                  </a:outerShdw>
                </a:effectLst>
              </a:rPr>
              <a:t>(6</a:t>
            </a:r>
            <a:r>
              <a:rPr lang="en-US" sz="2000" b="1" dirty="0" smtClean="0">
                <a:solidFill>
                  <a:srgbClr val="5E46EC"/>
                </a:solidFill>
                <a:effectLst>
                  <a:outerShdw blurRad="38100" dist="38100" dir="2700000" algn="tl">
                    <a:srgbClr val="DDDDDD"/>
                  </a:outerShdw>
                </a:effectLst>
              </a:rPr>
              <a:t>)</a:t>
            </a:r>
          </a:p>
          <a:p>
            <a:pPr>
              <a:lnSpc>
                <a:spcPct val="80000"/>
              </a:lnSpc>
              <a:spcBef>
                <a:spcPts val="600"/>
              </a:spcBef>
            </a:pPr>
            <a:r>
              <a:rPr lang="en-US" sz="2000" dirty="0" smtClean="0">
                <a:solidFill>
                  <a:srgbClr val="FF0000"/>
                </a:solidFill>
                <a:effectLst>
                  <a:outerShdw blurRad="38100" dist="38100" dir="2700000" algn="tl">
                    <a:srgbClr val="DDDDDD"/>
                  </a:outerShdw>
                </a:effectLst>
              </a:rPr>
              <a:t>Requirements </a:t>
            </a:r>
            <a:r>
              <a:rPr lang="en-US" sz="2000" u="sng" dirty="0">
                <a:solidFill>
                  <a:srgbClr val="FF0000"/>
                </a:solidFill>
                <a:effectLst>
                  <a:outerShdw blurRad="38100" dist="38100" dir="2700000" algn="tl">
                    <a:srgbClr val="DDDDDD"/>
                  </a:outerShdw>
                </a:effectLst>
              </a:rPr>
              <a:t>Overview</a:t>
            </a:r>
            <a:r>
              <a:rPr lang="en-US" sz="2000" dirty="0">
                <a:effectLst>
                  <a:outerShdw blurRad="38100" dist="38100" dir="2700000" algn="tl">
                    <a:srgbClr val="DDDDDD"/>
                  </a:outerShdw>
                </a:effectLst>
              </a:rPr>
              <a:t> </a:t>
            </a:r>
            <a:r>
              <a:rPr lang="en-US" sz="2000" dirty="0"/>
              <a:t>– Per baseline SRD </a:t>
            </a:r>
            <a:r>
              <a:rPr lang="en-US" sz="2000" b="1" dirty="0">
                <a:solidFill>
                  <a:srgbClr val="5E46EC"/>
                </a:solidFill>
                <a:effectLst>
                  <a:outerShdw blurRad="38100" dist="38100" dir="2700000" algn="tl">
                    <a:srgbClr val="DDDDDD"/>
                  </a:outerShdw>
                </a:effectLst>
              </a:rPr>
              <a:t>(6)</a:t>
            </a:r>
          </a:p>
          <a:p>
            <a:pPr lvl="1">
              <a:lnSpc>
                <a:spcPct val="80000"/>
              </a:lnSpc>
              <a:spcBef>
                <a:spcPts val="600"/>
              </a:spcBef>
            </a:pPr>
            <a:r>
              <a:rPr lang="en-US" sz="2000" dirty="0"/>
              <a:t>Requirements Completion Summary/Analysis </a:t>
            </a:r>
            <a:r>
              <a:rPr lang="en-US" sz="2000" dirty="0">
                <a:solidFill>
                  <a:srgbClr val="FF0000"/>
                </a:solidFill>
              </a:rPr>
              <a:t>(green, yellow, red button next to requirements</a:t>
            </a:r>
            <a:r>
              <a:rPr lang="en-US" sz="2000" dirty="0" smtClean="0">
                <a:solidFill>
                  <a:srgbClr val="FF0000"/>
                </a:solidFill>
              </a:rPr>
              <a:t>)</a:t>
            </a:r>
          </a:p>
          <a:p>
            <a:pPr>
              <a:lnSpc>
                <a:spcPct val="80000"/>
              </a:lnSpc>
              <a:spcBef>
                <a:spcPts val="600"/>
              </a:spcBef>
            </a:pPr>
            <a:r>
              <a:rPr lang="en-US" sz="2000" dirty="0">
                <a:solidFill>
                  <a:srgbClr val="FF0000"/>
                </a:solidFill>
                <a:effectLst>
                  <a:outerShdw blurRad="38100" dist="38100" dir="2700000" algn="tl">
                    <a:srgbClr val="DDDDDD"/>
                  </a:outerShdw>
                </a:effectLst>
              </a:rPr>
              <a:t>Design</a:t>
            </a:r>
            <a:r>
              <a:rPr lang="en-US" sz="2000" dirty="0"/>
              <a:t> Overview </a:t>
            </a:r>
            <a:r>
              <a:rPr lang="en-US" sz="2000" b="1" dirty="0">
                <a:solidFill>
                  <a:srgbClr val="5E46EC"/>
                </a:solidFill>
                <a:effectLst>
                  <a:outerShdw blurRad="38100" dist="38100" dir="2700000" algn="tl">
                    <a:srgbClr val="DDDDDD"/>
                  </a:outerShdw>
                </a:effectLst>
              </a:rPr>
              <a:t>(5)</a:t>
            </a:r>
          </a:p>
          <a:p>
            <a:pPr lvl="1">
              <a:lnSpc>
                <a:spcPct val="80000"/>
              </a:lnSpc>
              <a:spcBef>
                <a:spcPts val="600"/>
              </a:spcBef>
            </a:pPr>
            <a:r>
              <a:rPr lang="en-US" sz="2000" dirty="0"/>
              <a:t>Summarize ADS and DDS, </a:t>
            </a:r>
            <a:r>
              <a:rPr lang="en-US" sz="2000" dirty="0">
                <a:solidFill>
                  <a:srgbClr val="FF0000"/>
                </a:solidFill>
              </a:rPr>
              <a:t>design trade-offs (</a:t>
            </a:r>
            <a:r>
              <a:rPr lang="en-US" sz="2000" u="sng" dirty="0">
                <a:solidFill>
                  <a:srgbClr val="FF0000"/>
                </a:solidFill>
              </a:rPr>
              <a:t>key!</a:t>
            </a:r>
            <a:r>
              <a:rPr lang="en-US" sz="2000" dirty="0">
                <a:solidFill>
                  <a:srgbClr val="FF0000"/>
                </a:solidFill>
              </a:rPr>
              <a:t>)</a:t>
            </a:r>
          </a:p>
          <a:p>
            <a:pPr>
              <a:lnSpc>
                <a:spcPct val="80000"/>
              </a:lnSpc>
              <a:spcBef>
                <a:spcPts val="600"/>
              </a:spcBef>
            </a:pPr>
            <a:r>
              <a:rPr lang="en-US" sz="2000" dirty="0">
                <a:solidFill>
                  <a:srgbClr val="FF0000"/>
                </a:solidFill>
                <a:effectLst>
                  <a:outerShdw blurRad="38100" dist="38100" dir="2700000" algn="tl">
                    <a:srgbClr val="DDDDDD"/>
                  </a:outerShdw>
                </a:effectLst>
              </a:rPr>
              <a:t>Test Results</a:t>
            </a:r>
            <a:r>
              <a:rPr lang="en-US" sz="2000" dirty="0"/>
              <a:t> </a:t>
            </a:r>
            <a:r>
              <a:rPr lang="en-US" sz="2000" b="1" dirty="0">
                <a:solidFill>
                  <a:srgbClr val="5E46EC"/>
                </a:solidFill>
                <a:effectLst>
                  <a:outerShdw blurRad="38100" dist="38100" dir="2700000" algn="tl">
                    <a:srgbClr val="DDDDDD"/>
                  </a:outerShdw>
                </a:effectLst>
              </a:rPr>
              <a:t>(1)</a:t>
            </a:r>
          </a:p>
          <a:p>
            <a:pPr>
              <a:lnSpc>
                <a:spcPct val="80000"/>
              </a:lnSpc>
              <a:spcBef>
                <a:spcPts val="600"/>
              </a:spcBef>
            </a:pPr>
            <a:r>
              <a:rPr lang="en-US" sz="2000" dirty="0"/>
              <a:t> </a:t>
            </a:r>
            <a:r>
              <a:rPr lang="en-US" sz="2000" dirty="0">
                <a:solidFill>
                  <a:srgbClr val="FF0000"/>
                </a:solidFill>
                <a:effectLst>
                  <a:outerShdw blurRad="38100" dist="38100" dir="2700000" algn="tl">
                    <a:srgbClr val="DDDDDD"/>
                  </a:outerShdw>
                </a:effectLst>
              </a:rPr>
              <a:t>Achievements Summary</a:t>
            </a:r>
            <a:r>
              <a:rPr lang="en-US" sz="2000" dirty="0"/>
              <a:t>  </a:t>
            </a:r>
            <a:r>
              <a:rPr lang="en-US" sz="2000" b="1" dirty="0">
                <a:solidFill>
                  <a:srgbClr val="5E46EC"/>
                </a:solidFill>
                <a:effectLst>
                  <a:outerShdw blurRad="38100" dist="38100" dir="2700000" algn="tl">
                    <a:srgbClr val="DDDDDD"/>
                  </a:outerShdw>
                </a:effectLst>
              </a:rPr>
              <a:t>(3)</a:t>
            </a:r>
          </a:p>
          <a:p>
            <a:pPr lvl="1">
              <a:lnSpc>
                <a:spcPct val="80000"/>
              </a:lnSpc>
              <a:spcBef>
                <a:spcPts val="600"/>
              </a:spcBef>
            </a:pPr>
            <a:r>
              <a:rPr lang="en-US" sz="2000" dirty="0"/>
              <a:t>Major accomplishments vs. goals</a:t>
            </a:r>
          </a:p>
          <a:p>
            <a:pPr>
              <a:lnSpc>
                <a:spcPct val="80000"/>
              </a:lnSpc>
              <a:spcBef>
                <a:spcPts val="600"/>
              </a:spcBef>
            </a:pPr>
            <a:r>
              <a:rPr lang="en-US" sz="2000" dirty="0">
                <a:solidFill>
                  <a:srgbClr val="FF0000"/>
                </a:solidFill>
                <a:effectLst>
                  <a:outerShdw blurRad="38100" dist="38100" dir="2700000" algn="tl">
                    <a:srgbClr val="DDDDDD"/>
                  </a:outerShdw>
                </a:effectLst>
              </a:rPr>
              <a:t>TEAM Lessons Learned </a:t>
            </a:r>
            <a:r>
              <a:rPr lang="en-US" sz="2000" b="1" dirty="0">
                <a:solidFill>
                  <a:srgbClr val="5E46EC"/>
                </a:solidFill>
                <a:effectLst>
                  <a:outerShdw blurRad="38100" dist="38100" dir="2700000" algn="tl">
                    <a:srgbClr val="DDDDDD"/>
                  </a:outerShdw>
                </a:effectLst>
              </a:rPr>
              <a:t>(2)</a:t>
            </a:r>
          </a:p>
          <a:p>
            <a:pPr>
              <a:lnSpc>
                <a:spcPct val="80000"/>
              </a:lnSpc>
              <a:spcBef>
                <a:spcPts val="600"/>
              </a:spcBef>
            </a:pPr>
            <a:endParaRPr lang="en-US" sz="2000" b="1" dirty="0">
              <a:solidFill>
                <a:srgbClr val="5E46EC"/>
              </a:solidFill>
              <a:effectLst>
                <a:outerShdw blurRad="38100" dist="38100" dir="2700000" algn="tl">
                  <a:srgbClr val="DDDDDD"/>
                </a:outerShdw>
              </a:effectLst>
            </a:endParaRPr>
          </a:p>
          <a:p>
            <a:pPr marL="457200" lvl="1" indent="0">
              <a:lnSpc>
                <a:spcPct val="80000"/>
              </a:lnSpc>
              <a:spcBef>
                <a:spcPts val="600"/>
              </a:spcBef>
              <a:buNone/>
            </a:pPr>
            <a:endParaRPr lang="en-US" sz="2600" dirty="0">
              <a:solidFill>
                <a:srgbClr val="FF0000"/>
              </a:solidFill>
              <a:latin typeface="Comic Sans MS" charset="0"/>
            </a:endParaRPr>
          </a:p>
          <a:p>
            <a:pPr marL="457200" lvl="1" indent="0">
              <a:lnSpc>
                <a:spcPct val="80000"/>
              </a:lnSpc>
              <a:spcBef>
                <a:spcPts val="600"/>
              </a:spcBef>
              <a:buNone/>
            </a:pPr>
            <a:endParaRPr lang="en-US" sz="2600" dirty="0" smtClean="0">
              <a:solidFill>
                <a:srgbClr val="FF0000"/>
              </a:solidFill>
            </a:endParaRPr>
          </a:p>
        </p:txBody>
      </p:sp>
    </p:spTree>
    <p:extLst>
      <p:ext uri="{BB962C8B-B14F-4D97-AF65-F5344CB8AC3E}">
        <p14:creationId xmlns:p14="http://schemas.microsoft.com/office/powerpoint/2010/main" val="4136472024"/>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248400" y="3886200"/>
            <a:ext cx="5048203" cy="3786153"/>
          </a:xfrm>
          <a:prstGeom prst="rect">
            <a:avLst/>
          </a:prstGeom>
        </p:spPr>
      </p:pic>
      <p:sp>
        <p:nvSpPr>
          <p:cNvPr id="4" name="Title 3"/>
          <p:cNvSpPr>
            <a:spLocks noGrp="1"/>
          </p:cNvSpPr>
          <p:nvPr>
            <p:ph type="title"/>
          </p:nvPr>
        </p:nvSpPr>
        <p:spPr/>
        <p:txBody>
          <a:bodyPr/>
          <a:lstStyle/>
          <a:p>
            <a:r>
              <a:rPr lang="en-US" dirty="0" smtClean="0"/>
              <a:t>PRODUCT CONCEPT</a:t>
            </a:r>
            <a:endParaRPr lang="en-US" dirty="0"/>
          </a:p>
        </p:txBody>
      </p:sp>
      <p:sp>
        <p:nvSpPr>
          <p:cNvPr id="5" name="Text Placeholder 9"/>
          <p:cNvSpPr txBox="1">
            <a:spLocks/>
          </p:cNvSpPr>
          <p:nvPr/>
        </p:nvSpPr>
        <p:spPr>
          <a:xfrm>
            <a:off x="6629400" y="5093411"/>
            <a:ext cx="1089212" cy="375787"/>
          </a:xfrm>
          <a:prstGeom prst="rect">
            <a:avLst/>
          </a:prstGeom>
        </p:spPr>
        <p:txBody>
          <a:bodyPr vert="horz" lIns="91440" tIns="45720" rIns="91440" bIns="45720" rtlCol="0" anchor="b">
            <a:normAutofit/>
          </a:bodyPr>
          <a:lstStyle>
            <a:lvl1pPr marL="0" indent="0" algn="r" defTabSz="914400" rtl="0" eaLnBrk="1" latinLnBrk="0" hangingPunct="1">
              <a:spcBef>
                <a:spcPct val="20000"/>
              </a:spcBef>
              <a:buFont typeface="Arial" pitchFamily="34" charset="0"/>
              <a:buNone/>
              <a:defRPr sz="1800" kern="1200">
                <a:solidFill>
                  <a:schemeClr val="tx1">
                    <a:lumMod val="65000"/>
                    <a:lumOff val="3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spcBef>
                <a:spcPts val="0"/>
              </a:spcBef>
            </a:pPr>
            <a:r>
              <a:rPr lang="en-US" sz="1700" b="1" dirty="0" smtClean="0">
                <a:solidFill>
                  <a:prstClr val="black">
                    <a:lumMod val="75000"/>
                    <a:lumOff val="25000"/>
                  </a:prstClr>
                </a:solidFill>
              </a:rPr>
              <a:t>Tung</a:t>
            </a:r>
            <a:endParaRPr lang="en-US" sz="1700" b="1" dirty="0">
              <a:solidFill>
                <a:prstClr val="black">
                  <a:lumMod val="75000"/>
                  <a:lumOff val="25000"/>
                </a:prstClr>
              </a:solidFill>
            </a:endParaRPr>
          </a:p>
        </p:txBody>
      </p:sp>
      <p:sp>
        <p:nvSpPr>
          <p:cNvPr id="7" name="Oval 6"/>
          <p:cNvSpPr/>
          <p:nvPr/>
        </p:nvSpPr>
        <p:spPr>
          <a:xfrm>
            <a:off x="762000" y="1946209"/>
            <a:ext cx="2057400" cy="2057400"/>
          </a:xfrm>
          <a:prstGeom prst="ellipse">
            <a:avLst/>
          </a:prstGeom>
          <a:gradFill flip="none" rotWithShape="1">
            <a:gsLst>
              <a:gs pos="5000">
                <a:srgbClr val="84D830"/>
              </a:gs>
              <a:gs pos="48000">
                <a:srgbClr val="7BCF27"/>
              </a:gs>
              <a:gs pos="100000">
                <a:srgbClr val="56901C"/>
              </a:gs>
            </a:gsLst>
            <a:path path="circle">
              <a:fillToRect l="50000" t="50000" r="50000" b="50000"/>
            </a:path>
            <a:tileRect/>
          </a:gradFill>
          <a:ln w="5080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p>
        </p:txBody>
      </p:sp>
      <p:sp>
        <p:nvSpPr>
          <p:cNvPr id="8" name="TextBox 7"/>
          <p:cNvSpPr txBox="1"/>
          <p:nvPr/>
        </p:nvSpPr>
        <p:spPr>
          <a:xfrm>
            <a:off x="1157868" y="1592766"/>
            <a:ext cx="1219200" cy="2708434"/>
          </a:xfrm>
          <a:prstGeom prst="rect">
            <a:avLst/>
          </a:prstGeom>
          <a:noFill/>
        </p:spPr>
        <p:txBody>
          <a:bodyPr wrap="square" rtlCol="0">
            <a:spAutoFit/>
          </a:bodyPr>
          <a:lstStyle/>
          <a:p>
            <a:r>
              <a:rPr lang="en-US" sz="17000" b="1" dirty="0" smtClean="0">
                <a:solidFill>
                  <a:srgbClr val="65B131">
                    <a:alpha val="64000"/>
                  </a:srgbClr>
                </a:solidFill>
                <a:cs typeface="Arial" pitchFamily="34" charset="0"/>
              </a:rPr>
              <a:t>3</a:t>
            </a:r>
            <a:endParaRPr lang="en-US" sz="17000" b="1" dirty="0">
              <a:solidFill>
                <a:srgbClr val="65B131">
                  <a:alpha val="64000"/>
                </a:srgbClr>
              </a:solidFill>
              <a:cs typeface="Arial" pitchFamily="34" charset="0"/>
            </a:endParaRPr>
          </a:p>
        </p:txBody>
      </p:sp>
    </p:spTree>
    <p:extLst>
      <p:ext uri="{BB962C8B-B14F-4D97-AF65-F5344CB8AC3E}">
        <p14:creationId xmlns:p14="http://schemas.microsoft.com/office/powerpoint/2010/main" val="2664217672"/>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Product Concept - Purpose</a:t>
            </a:r>
            <a:endParaRPr lang="en-US" sz="3200" dirty="0"/>
          </a:p>
        </p:txBody>
      </p:sp>
      <p:sp>
        <p:nvSpPr>
          <p:cNvPr id="3" name="Content Placeholder 2"/>
          <p:cNvSpPr>
            <a:spLocks noGrp="1"/>
          </p:cNvSpPr>
          <p:nvPr>
            <p:ph idx="1"/>
          </p:nvPr>
        </p:nvSpPr>
        <p:spPr/>
        <p:txBody>
          <a:bodyPr>
            <a:normAutofit lnSpcReduction="10000"/>
          </a:bodyPr>
          <a:lstStyle/>
          <a:p>
            <a:pPr lvl="1">
              <a:buFont typeface="Arial" panose="020B0604020202020204" pitchFamily="34" charset="0"/>
              <a:buChar char="•"/>
            </a:pPr>
            <a:r>
              <a:rPr lang="en-US" dirty="0" smtClean="0"/>
              <a:t>Design and create a device for </a:t>
            </a:r>
            <a:r>
              <a:rPr lang="en-US" dirty="0"/>
              <a:t>users to monitor and control </a:t>
            </a:r>
            <a:r>
              <a:rPr lang="en-US" dirty="0" smtClean="0"/>
              <a:t>the watering of their home </a:t>
            </a:r>
            <a:r>
              <a:rPr lang="en-US" dirty="0"/>
              <a:t>irrigation </a:t>
            </a:r>
            <a:r>
              <a:rPr lang="en-US" dirty="0" smtClean="0"/>
              <a:t>system.</a:t>
            </a:r>
          </a:p>
          <a:p>
            <a:pPr lvl="1">
              <a:buFont typeface="Arial" panose="020B0604020202020204" pitchFamily="34" charset="0"/>
              <a:buChar char="•"/>
            </a:pPr>
            <a:r>
              <a:rPr lang="en-US" dirty="0" smtClean="0"/>
              <a:t>Allow users to view information </a:t>
            </a:r>
            <a:r>
              <a:rPr lang="en-US" dirty="0"/>
              <a:t>about their local watering environment, such as soil moisture </a:t>
            </a:r>
            <a:r>
              <a:rPr lang="en-US" dirty="0" smtClean="0"/>
              <a:t>levels and temperature readings.</a:t>
            </a:r>
            <a:endParaRPr lang="en-US" dirty="0" smtClean="0"/>
          </a:p>
          <a:p>
            <a:pPr lvl="1">
              <a:buFont typeface="Arial" panose="020B0604020202020204" pitchFamily="34" charset="0"/>
              <a:buChar char="•"/>
            </a:pPr>
            <a:r>
              <a:rPr lang="en-US" dirty="0" smtClean="0"/>
              <a:t>Provide users with a mechanism to be able to create and edit watering schedules, toggle their </a:t>
            </a:r>
            <a:r>
              <a:rPr lang="en-US" dirty="0"/>
              <a:t>device on or off, and view the device’s health status via an online web interface</a:t>
            </a:r>
            <a:r>
              <a:rPr lang="en-US" dirty="0" smtClean="0"/>
              <a:t>.</a:t>
            </a:r>
            <a:endParaRPr lang="en-US" dirty="0"/>
          </a:p>
        </p:txBody>
      </p:sp>
    </p:spTree>
    <p:extLst>
      <p:ext uri="{BB962C8B-B14F-4D97-AF65-F5344CB8AC3E}">
        <p14:creationId xmlns:p14="http://schemas.microsoft.com/office/powerpoint/2010/main" val="3651109294"/>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Product </a:t>
            </a:r>
            <a:r>
              <a:rPr lang="en-US" sz="3200" dirty="0" smtClean="0"/>
              <a:t>Concept - Definition</a:t>
            </a:r>
            <a:endParaRPr lang="en-US" sz="3200" dirty="0"/>
          </a:p>
        </p:txBody>
      </p:sp>
      <p:sp>
        <p:nvSpPr>
          <p:cNvPr id="3" name="Content Placeholder 2"/>
          <p:cNvSpPr>
            <a:spLocks noGrp="1"/>
          </p:cNvSpPr>
          <p:nvPr>
            <p:ph idx="1"/>
          </p:nvPr>
        </p:nvSpPr>
        <p:spPr/>
        <p:txBody>
          <a:bodyPr>
            <a:normAutofit fontScale="92500" lnSpcReduction="10000"/>
          </a:bodyPr>
          <a:lstStyle/>
          <a:p>
            <a:pPr lvl="1">
              <a:buFont typeface="Arial" panose="020B0604020202020204" pitchFamily="34" charset="0"/>
              <a:buChar char="•"/>
            </a:pPr>
            <a:r>
              <a:rPr lang="en-US" dirty="0" smtClean="0"/>
              <a:t>The Home Irrigation Control System (HICS) will </a:t>
            </a:r>
            <a:r>
              <a:rPr lang="en-US" dirty="0"/>
              <a:t>be a </a:t>
            </a:r>
            <a:r>
              <a:rPr lang="en-US" dirty="0" smtClean="0"/>
              <a:t>device </a:t>
            </a:r>
            <a:r>
              <a:rPr lang="en-US" dirty="0"/>
              <a:t>that users </a:t>
            </a:r>
            <a:r>
              <a:rPr lang="en-US" dirty="0" smtClean="0"/>
              <a:t>can connect </a:t>
            </a:r>
            <a:r>
              <a:rPr lang="en-US" dirty="0"/>
              <a:t>to their home sprinkler system</a:t>
            </a:r>
            <a:r>
              <a:rPr lang="en-US" dirty="0" smtClean="0"/>
              <a:t>. </a:t>
            </a:r>
          </a:p>
          <a:p>
            <a:pPr lvl="1">
              <a:buFont typeface="Arial" panose="020B0604020202020204" pitchFamily="34" charset="0"/>
              <a:buChar char="•"/>
            </a:pPr>
            <a:r>
              <a:rPr lang="en-US" dirty="0" smtClean="0"/>
              <a:t>The </a:t>
            </a:r>
            <a:r>
              <a:rPr lang="en-US" dirty="0"/>
              <a:t>customer will be able to attach their existing sprinkler valve wires to the HICS </a:t>
            </a:r>
            <a:r>
              <a:rPr lang="en-US" dirty="0" smtClean="0"/>
              <a:t>product.</a:t>
            </a:r>
          </a:p>
          <a:p>
            <a:pPr lvl="1">
              <a:buFont typeface="Arial" panose="020B0604020202020204" pitchFamily="34" charset="0"/>
              <a:buChar char="•"/>
            </a:pPr>
            <a:r>
              <a:rPr lang="en-US" dirty="0" smtClean="0"/>
              <a:t>Once the initial instillation is complete, </a:t>
            </a:r>
            <a:r>
              <a:rPr lang="en-US" dirty="0"/>
              <a:t>the user will be required to go online and register their product through our </a:t>
            </a:r>
            <a:r>
              <a:rPr lang="en-US" dirty="0" smtClean="0"/>
              <a:t>website.</a:t>
            </a:r>
          </a:p>
          <a:p>
            <a:pPr lvl="1">
              <a:buFont typeface="Arial" panose="020B0604020202020204" pitchFamily="34" charset="0"/>
              <a:buChar char="•"/>
            </a:pPr>
            <a:r>
              <a:rPr lang="en-US" dirty="0" smtClean="0"/>
              <a:t>After </a:t>
            </a:r>
            <a:r>
              <a:rPr lang="en-US" dirty="0"/>
              <a:t>this setup process is complete, the user will be able to view and interact with </a:t>
            </a:r>
            <a:r>
              <a:rPr lang="en-US" dirty="0" smtClean="0"/>
              <a:t>their home’s watering system </a:t>
            </a:r>
            <a:r>
              <a:rPr lang="en-US" dirty="0"/>
              <a:t>through an online dashboard at any time.</a:t>
            </a:r>
          </a:p>
          <a:p>
            <a:endParaRPr lang="en-US" dirty="0"/>
          </a:p>
        </p:txBody>
      </p:sp>
    </p:spTree>
    <p:extLst>
      <p:ext uri="{BB962C8B-B14F-4D97-AF65-F5344CB8AC3E}">
        <p14:creationId xmlns:p14="http://schemas.microsoft.com/office/powerpoint/2010/main" val="3651109294"/>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Product </a:t>
            </a:r>
            <a:r>
              <a:rPr lang="en-US" sz="3200" dirty="0" smtClean="0"/>
              <a:t>Concept – </a:t>
            </a:r>
            <a:r>
              <a:rPr lang="en-US" sz="3200" dirty="0" smtClean="0"/>
              <a:t>Mock Up</a:t>
            </a:r>
            <a:endParaRPr lang="en-US" sz="32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8386" y="1301870"/>
            <a:ext cx="6327228" cy="4508938"/>
          </a:xfrm>
        </p:spPr>
      </p:pic>
      <p:sp>
        <p:nvSpPr>
          <p:cNvPr id="5" name="TextBox 4"/>
          <p:cNvSpPr txBox="1"/>
          <p:nvPr/>
        </p:nvSpPr>
        <p:spPr>
          <a:xfrm>
            <a:off x="2590800" y="5638800"/>
            <a:ext cx="3352800" cy="369332"/>
          </a:xfrm>
          <a:prstGeom prst="rect">
            <a:avLst/>
          </a:prstGeom>
          <a:noFill/>
        </p:spPr>
        <p:txBody>
          <a:bodyPr wrap="square" rtlCol="0">
            <a:spAutoFit/>
          </a:bodyPr>
          <a:lstStyle/>
          <a:p>
            <a:r>
              <a:rPr lang="en-US" dirty="0" smtClean="0"/>
              <a:t>A </a:t>
            </a:r>
            <a:r>
              <a:rPr lang="en-US" u="sng" dirty="0" smtClean="0"/>
              <a:t>regular</a:t>
            </a:r>
            <a:r>
              <a:rPr lang="en-US" dirty="0" smtClean="0"/>
              <a:t> </a:t>
            </a:r>
            <a:r>
              <a:rPr lang="en-US" dirty="0"/>
              <a:t>h</a:t>
            </a:r>
            <a:r>
              <a:rPr lang="en-US" dirty="0" smtClean="0"/>
              <a:t>ome </a:t>
            </a:r>
            <a:r>
              <a:rPr lang="en-US" dirty="0"/>
              <a:t>i</a:t>
            </a:r>
            <a:r>
              <a:rPr lang="en-US" dirty="0" smtClean="0"/>
              <a:t>rrigation system.</a:t>
            </a:r>
            <a:endParaRPr lang="en-US" dirty="0"/>
          </a:p>
        </p:txBody>
      </p:sp>
    </p:spTree>
    <p:extLst>
      <p:ext uri="{BB962C8B-B14F-4D97-AF65-F5344CB8AC3E}">
        <p14:creationId xmlns:p14="http://schemas.microsoft.com/office/powerpoint/2010/main" val="1605624505"/>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Succcess\Google Drive\CSE 4316 - 002_ Senior Design I\Pictures for power point\img_wiring_valves_1.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790700" y="2190737"/>
            <a:ext cx="5562600" cy="39587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Autofit/>
          </a:bodyPr>
          <a:lstStyle/>
          <a:p>
            <a:r>
              <a:rPr lang="en-US" sz="3200" dirty="0"/>
              <a:t>Product </a:t>
            </a:r>
            <a:r>
              <a:rPr lang="en-US" sz="3200" dirty="0" smtClean="0"/>
              <a:t>Concept – </a:t>
            </a:r>
            <a:r>
              <a:rPr lang="en-US" sz="3200" dirty="0" smtClean="0"/>
              <a:t>Mock Up</a:t>
            </a:r>
            <a:endParaRPr lang="en-US" sz="3200" dirty="0"/>
          </a:p>
        </p:txBody>
      </p:sp>
      <p:pic>
        <p:nvPicPr>
          <p:cNvPr id="7" name="Picture 6"/>
          <p:cNvPicPr/>
          <p:nvPr/>
        </p:nvPicPr>
        <p:blipFill rotWithShape="1">
          <a:blip r:embed="rId3" cstate="email">
            <a:extLst>
              <a:ext uri="{28A0092B-C50C-407E-A947-70E740481C1C}">
                <a14:useLocalDpi xmlns:a14="http://schemas.microsoft.com/office/drawing/2010/main" val="0"/>
              </a:ext>
            </a:extLst>
          </a:blip>
          <a:srcRect/>
          <a:stretch/>
        </p:blipFill>
        <p:spPr>
          <a:xfrm>
            <a:off x="1066800" y="914400"/>
            <a:ext cx="2427923" cy="5235054"/>
          </a:xfrm>
          <a:prstGeom prst="rect">
            <a:avLst/>
          </a:prstGeom>
        </p:spPr>
      </p:pic>
      <p:sp>
        <p:nvSpPr>
          <p:cNvPr id="5" name="TextBox 4"/>
          <p:cNvSpPr txBox="1"/>
          <p:nvPr/>
        </p:nvSpPr>
        <p:spPr>
          <a:xfrm>
            <a:off x="3848100" y="1752600"/>
            <a:ext cx="3587870" cy="369332"/>
          </a:xfrm>
          <a:prstGeom prst="rect">
            <a:avLst/>
          </a:prstGeom>
          <a:noFill/>
        </p:spPr>
        <p:txBody>
          <a:bodyPr wrap="square" rtlCol="0">
            <a:spAutoFit/>
          </a:bodyPr>
          <a:lstStyle/>
          <a:p>
            <a:r>
              <a:rPr lang="en-US" dirty="0" smtClean="0"/>
              <a:t>A conceptual model of </a:t>
            </a:r>
            <a:r>
              <a:rPr lang="en-US" u="sng" dirty="0" smtClean="0"/>
              <a:t>our</a:t>
            </a:r>
            <a:r>
              <a:rPr lang="en-US" dirty="0" smtClean="0"/>
              <a:t> product!</a:t>
            </a:r>
            <a:endParaRPr lang="en-US" dirty="0"/>
          </a:p>
        </p:txBody>
      </p:sp>
      <p:sp>
        <p:nvSpPr>
          <p:cNvPr id="8" name="Rectangle 7"/>
          <p:cNvSpPr/>
          <p:nvPr/>
        </p:nvSpPr>
        <p:spPr>
          <a:xfrm>
            <a:off x="3494723" y="4724400"/>
            <a:ext cx="1153477" cy="106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536709"/>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Product </a:t>
            </a:r>
            <a:r>
              <a:rPr lang="en-US" sz="3200" dirty="0" smtClean="0"/>
              <a:t>Concept - Intended Audience</a:t>
            </a:r>
            <a:endParaRPr lang="en-US" sz="3200" dirty="0"/>
          </a:p>
        </p:txBody>
      </p:sp>
      <p:sp>
        <p:nvSpPr>
          <p:cNvPr id="3" name="Content Placeholder 2"/>
          <p:cNvSpPr>
            <a:spLocks noGrp="1"/>
          </p:cNvSpPr>
          <p:nvPr>
            <p:ph idx="1"/>
          </p:nvPr>
        </p:nvSpPr>
        <p:spPr/>
        <p:txBody>
          <a:bodyPr>
            <a:normAutofit/>
          </a:bodyPr>
          <a:lstStyle/>
          <a:p>
            <a:pPr lvl="1">
              <a:buFont typeface="Arial" panose="020B0604020202020204" pitchFamily="34" charset="0"/>
              <a:buChar char="•"/>
            </a:pPr>
            <a:r>
              <a:rPr lang="en-US" dirty="0" smtClean="0"/>
              <a:t>The </a:t>
            </a:r>
            <a:r>
              <a:rPr lang="en-US" dirty="0"/>
              <a:t>intended audience for our home irrigation control system will be homeowners who water their lawns on a regular basis.  In particular, this device will be especially marketed towards homeowners in hot climates, such as the southern and southwestern United States. </a:t>
            </a:r>
          </a:p>
        </p:txBody>
      </p:sp>
    </p:spTree>
    <p:extLst>
      <p:ext uri="{BB962C8B-B14F-4D97-AF65-F5344CB8AC3E}">
        <p14:creationId xmlns:p14="http://schemas.microsoft.com/office/powerpoint/2010/main" val="3651109294"/>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248400" y="3886200"/>
            <a:ext cx="5048203" cy="3786153"/>
          </a:xfrm>
          <a:prstGeom prst="rect">
            <a:avLst/>
          </a:prstGeom>
        </p:spPr>
      </p:pic>
      <p:sp>
        <p:nvSpPr>
          <p:cNvPr id="4" name="Title 3"/>
          <p:cNvSpPr>
            <a:spLocks noGrp="1"/>
          </p:cNvSpPr>
          <p:nvPr>
            <p:ph type="title"/>
          </p:nvPr>
        </p:nvSpPr>
        <p:spPr/>
        <p:txBody>
          <a:bodyPr/>
          <a:lstStyle/>
          <a:p>
            <a:r>
              <a:rPr lang="en-US" dirty="0" smtClean="0"/>
              <a:t>REQUIREMENTS OVERVIEW</a:t>
            </a:r>
            <a:endParaRPr lang="en-US" dirty="0"/>
          </a:p>
        </p:txBody>
      </p:sp>
      <p:sp>
        <p:nvSpPr>
          <p:cNvPr id="7" name="Text Placeholder 9"/>
          <p:cNvSpPr txBox="1">
            <a:spLocks/>
          </p:cNvSpPr>
          <p:nvPr/>
        </p:nvSpPr>
        <p:spPr>
          <a:xfrm>
            <a:off x="6629400" y="5093411"/>
            <a:ext cx="1089212" cy="375787"/>
          </a:xfrm>
          <a:prstGeom prst="rect">
            <a:avLst/>
          </a:prstGeom>
        </p:spPr>
        <p:txBody>
          <a:bodyPr vert="horz" lIns="91440" tIns="45720" rIns="91440" bIns="45720" rtlCol="0" anchor="b">
            <a:normAutofit/>
          </a:bodyPr>
          <a:lstStyle>
            <a:lvl1pPr marL="0" indent="0" algn="r" defTabSz="914400" rtl="0" eaLnBrk="1" latinLnBrk="0" hangingPunct="1">
              <a:spcBef>
                <a:spcPct val="20000"/>
              </a:spcBef>
              <a:buFont typeface="Arial" pitchFamily="34" charset="0"/>
              <a:buNone/>
              <a:defRPr sz="1800" kern="1200">
                <a:solidFill>
                  <a:schemeClr val="tx1">
                    <a:lumMod val="65000"/>
                    <a:lumOff val="3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spcBef>
                <a:spcPts val="0"/>
              </a:spcBef>
            </a:pPr>
            <a:r>
              <a:rPr lang="en-US" sz="1700" b="1" dirty="0" err="1" smtClean="0">
                <a:solidFill>
                  <a:prstClr val="black">
                    <a:lumMod val="75000"/>
                    <a:lumOff val="25000"/>
                  </a:prstClr>
                </a:solidFill>
              </a:rPr>
              <a:t>Gautam</a:t>
            </a:r>
            <a:endParaRPr lang="en-US" sz="1700" b="1" dirty="0">
              <a:solidFill>
                <a:prstClr val="black">
                  <a:lumMod val="75000"/>
                  <a:lumOff val="25000"/>
                </a:prstClr>
              </a:solidFill>
            </a:endParaRPr>
          </a:p>
        </p:txBody>
      </p:sp>
      <p:sp>
        <p:nvSpPr>
          <p:cNvPr id="8" name="TextBox 7"/>
          <p:cNvSpPr txBox="1"/>
          <p:nvPr/>
        </p:nvSpPr>
        <p:spPr>
          <a:xfrm>
            <a:off x="1121392" y="1557456"/>
            <a:ext cx="1219200" cy="2708434"/>
          </a:xfrm>
          <a:prstGeom prst="rect">
            <a:avLst/>
          </a:prstGeom>
          <a:noFill/>
        </p:spPr>
        <p:txBody>
          <a:bodyPr wrap="square" rtlCol="0">
            <a:spAutoFit/>
          </a:bodyPr>
          <a:lstStyle/>
          <a:p>
            <a:r>
              <a:rPr lang="en-US" sz="17000" b="1" dirty="0" smtClean="0">
                <a:solidFill>
                  <a:srgbClr val="F26200">
                    <a:alpha val="40000"/>
                  </a:srgbClr>
                </a:solidFill>
                <a:cs typeface="Arial" pitchFamily="34" charset="0"/>
              </a:rPr>
              <a:t>4</a:t>
            </a:r>
            <a:endParaRPr lang="en-US" sz="17000" b="1" dirty="0">
              <a:solidFill>
                <a:srgbClr val="F26200">
                  <a:alpha val="40000"/>
                </a:srgbClr>
              </a:solidFill>
              <a:cs typeface="Arial" pitchFamily="34" charset="0"/>
            </a:endParaRPr>
          </a:p>
        </p:txBody>
      </p:sp>
    </p:spTree>
    <p:extLst>
      <p:ext uri="{BB962C8B-B14F-4D97-AF65-F5344CB8AC3E}">
        <p14:creationId xmlns:p14="http://schemas.microsoft.com/office/powerpoint/2010/main" val="2033282007"/>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Requirements Overview – Customer </a:t>
            </a:r>
            <a:r>
              <a:rPr lang="en-US" sz="2800" dirty="0"/>
              <a:t>Requirements</a:t>
            </a:r>
          </a:p>
        </p:txBody>
      </p:sp>
      <p:graphicFrame>
        <p:nvGraphicFramePr>
          <p:cNvPr id="7" name="Table 6"/>
          <p:cNvGraphicFramePr>
            <a:graphicFrameLocks noGrp="1"/>
          </p:cNvGraphicFramePr>
          <p:nvPr>
            <p:extLst>
              <p:ext uri="{D42A27DB-BD31-4B8C-83A1-F6EECF244321}">
                <p14:modId xmlns:p14="http://schemas.microsoft.com/office/powerpoint/2010/main" val="3588528139"/>
              </p:ext>
            </p:extLst>
          </p:nvPr>
        </p:nvGraphicFramePr>
        <p:xfrm>
          <a:off x="10859" y="762000"/>
          <a:ext cx="9133140" cy="5936566"/>
        </p:xfrm>
        <a:graphic>
          <a:graphicData uri="http://schemas.openxmlformats.org/drawingml/2006/table">
            <a:tbl>
              <a:tblPr firstRow="1" bandRow="1">
                <a:tableStyleId>{3C2FFA5D-87B4-456A-9821-1D502468CF0F}</a:tableStyleId>
              </a:tblPr>
              <a:tblGrid>
                <a:gridCol w="823269"/>
                <a:gridCol w="2402222"/>
                <a:gridCol w="4543569"/>
                <a:gridCol w="1364080"/>
              </a:tblGrid>
              <a:tr h="407963">
                <a:tc>
                  <a:txBody>
                    <a:bodyPr/>
                    <a:lstStyle/>
                    <a:p>
                      <a:pPr algn="ctr"/>
                      <a:r>
                        <a:rPr lang="en-US" sz="2000" dirty="0" err="1" smtClean="0">
                          <a:latin typeface="+mn-lt"/>
                        </a:rPr>
                        <a:t>Req</a:t>
                      </a:r>
                      <a:r>
                        <a:rPr lang="en-US" sz="2000" dirty="0" smtClean="0">
                          <a:latin typeface="+mn-lt"/>
                        </a:rPr>
                        <a:t> #</a:t>
                      </a:r>
                      <a:endParaRPr lang="en-US" sz="2000" dirty="0">
                        <a:latin typeface="+mn-lt"/>
                      </a:endParaRPr>
                    </a:p>
                  </a:txBody>
                  <a:tcPr anchor="ctr"/>
                </a:tc>
                <a:tc>
                  <a:txBody>
                    <a:bodyPr/>
                    <a:lstStyle/>
                    <a:p>
                      <a:pPr marL="0" marR="0" algn="ctr">
                        <a:spcBef>
                          <a:spcPts val="0"/>
                        </a:spcBef>
                        <a:spcAft>
                          <a:spcPts val="0"/>
                        </a:spcAft>
                      </a:pPr>
                      <a:r>
                        <a:rPr lang="en-US" sz="2000" dirty="0">
                          <a:effectLst/>
                          <a:latin typeface="+mn-lt"/>
                          <a:ea typeface="ＭＳ 明朝"/>
                          <a:cs typeface="Times New Roman"/>
                        </a:rPr>
                        <a:t>Name</a:t>
                      </a:r>
                    </a:p>
                  </a:txBody>
                  <a:tcPr marL="68580" marR="68580" marT="0" marB="0" anchor="ctr"/>
                </a:tc>
                <a:tc>
                  <a:txBody>
                    <a:bodyPr/>
                    <a:lstStyle/>
                    <a:p>
                      <a:pPr algn="ctr"/>
                      <a:r>
                        <a:rPr lang="en-US" sz="2000" dirty="0" smtClean="0">
                          <a:latin typeface="+mn-lt"/>
                        </a:rPr>
                        <a:t>Description</a:t>
                      </a:r>
                      <a:endParaRPr lang="en-US" sz="2000" dirty="0">
                        <a:latin typeface="+mn-lt"/>
                      </a:endParaRPr>
                    </a:p>
                  </a:txBody>
                  <a:tcPr anchor="ctr"/>
                </a:tc>
                <a:tc>
                  <a:txBody>
                    <a:bodyPr/>
                    <a:lstStyle/>
                    <a:p>
                      <a:pPr algn="ctr"/>
                      <a:r>
                        <a:rPr lang="en-US" sz="2000" dirty="0" smtClean="0">
                          <a:latin typeface="+mn-lt"/>
                        </a:rPr>
                        <a:t>Status</a:t>
                      </a:r>
                      <a:endParaRPr lang="en-US" sz="2000" dirty="0">
                        <a:latin typeface="+mn-lt"/>
                      </a:endParaRPr>
                    </a:p>
                  </a:txBody>
                  <a:tcPr anchor="ctr"/>
                </a:tc>
              </a:tr>
              <a:tr h="407963">
                <a:tc>
                  <a:txBody>
                    <a:bodyPr/>
                    <a:lstStyle/>
                    <a:p>
                      <a:pPr algn="ctr"/>
                      <a:r>
                        <a:rPr lang="en-US" sz="2000" dirty="0" smtClean="0">
                          <a:latin typeface="+mn-lt"/>
                        </a:rPr>
                        <a:t>3.1</a:t>
                      </a:r>
                      <a:endParaRPr lang="en-US" sz="2000" dirty="0">
                        <a:latin typeface="+mn-lt"/>
                      </a:endParaRPr>
                    </a:p>
                  </a:txBody>
                  <a:tcPr anchor="ctr"/>
                </a:tc>
                <a:tc>
                  <a:txBody>
                    <a:bodyPr/>
                    <a:lstStyle/>
                    <a:p>
                      <a:pPr marL="0" marR="0" algn="ctr">
                        <a:spcBef>
                          <a:spcPts val="0"/>
                        </a:spcBef>
                        <a:spcAft>
                          <a:spcPts val="0"/>
                        </a:spcAft>
                      </a:pPr>
                      <a:r>
                        <a:rPr lang="en-US" sz="2000" dirty="0">
                          <a:effectLst/>
                          <a:latin typeface="+mn-lt"/>
                          <a:ea typeface="ＭＳ 明朝"/>
                          <a:cs typeface="Times New Roman"/>
                        </a:rPr>
                        <a:t>Central Control Unit</a:t>
                      </a:r>
                    </a:p>
                  </a:txBody>
                  <a:tcPr marL="68580" marR="68580" marT="0" marB="0" anchor="ctr"/>
                </a:tc>
                <a:tc>
                  <a:txBody>
                    <a:bodyPr/>
                    <a:lstStyle/>
                    <a:p>
                      <a:pPr algn="ctr"/>
                      <a:r>
                        <a:rPr lang="en-US" sz="2000" dirty="0" smtClean="0">
                          <a:latin typeface="+mn-lt"/>
                        </a:rPr>
                        <a:t>Responsible for communication between the</a:t>
                      </a:r>
                      <a:r>
                        <a:rPr lang="en-US" sz="2000" baseline="0" dirty="0" smtClean="0">
                          <a:latin typeface="+mn-lt"/>
                        </a:rPr>
                        <a:t> </a:t>
                      </a:r>
                      <a:r>
                        <a:rPr lang="en-US" sz="2000" dirty="0" smtClean="0">
                          <a:latin typeface="+mn-lt"/>
                        </a:rPr>
                        <a:t>web application, soil</a:t>
                      </a:r>
                      <a:r>
                        <a:rPr lang="en-US" sz="2000" baseline="0" dirty="0" smtClean="0">
                          <a:latin typeface="+mn-lt"/>
                        </a:rPr>
                        <a:t> </a:t>
                      </a:r>
                      <a:r>
                        <a:rPr lang="en-US" sz="2000" dirty="0" smtClean="0">
                          <a:latin typeface="+mn-lt"/>
                        </a:rPr>
                        <a:t>moisture sensors, and</a:t>
                      </a:r>
                      <a:r>
                        <a:rPr lang="en-US" sz="2000" baseline="0" dirty="0" smtClean="0">
                          <a:latin typeface="+mn-lt"/>
                        </a:rPr>
                        <a:t> </a:t>
                      </a:r>
                      <a:r>
                        <a:rPr lang="en-US" sz="2000" dirty="0" smtClean="0">
                          <a:latin typeface="+mn-lt"/>
                        </a:rPr>
                        <a:t>water valves</a:t>
                      </a:r>
                      <a:endParaRPr lang="en-US" sz="2000" dirty="0">
                        <a:latin typeface="+mn-lt"/>
                      </a:endParaRPr>
                    </a:p>
                  </a:txBody>
                  <a:tcPr anchor="ctr"/>
                </a:tc>
                <a:tc>
                  <a:txBody>
                    <a:bodyPr/>
                    <a:lstStyle/>
                    <a:p>
                      <a:pPr algn="ctr"/>
                      <a:r>
                        <a:rPr lang="en-US" sz="2000" dirty="0" smtClean="0">
                          <a:solidFill>
                            <a:srgbClr val="00B050"/>
                          </a:solidFill>
                          <a:latin typeface="+mn-lt"/>
                        </a:rPr>
                        <a:t>Completed</a:t>
                      </a:r>
                      <a:endParaRPr lang="en-US" sz="2000" dirty="0">
                        <a:solidFill>
                          <a:schemeClr val="accent2">
                            <a:lumMod val="50000"/>
                          </a:schemeClr>
                        </a:solidFill>
                        <a:latin typeface="+mn-lt"/>
                      </a:endParaRPr>
                    </a:p>
                  </a:txBody>
                  <a:tcPr anchor="ctr"/>
                </a:tc>
              </a:tr>
              <a:tr h="407963">
                <a:tc>
                  <a:txBody>
                    <a:bodyPr/>
                    <a:lstStyle/>
                    <a:p>
                      <a:pPr algn="ctr"/>
                      <a:r>
                        <a:rPr lang="en-US" sz="2000" dirty="0" smtClean="0">
                          <a:latin typeface="+mn-lt"/>
                        </a:rPr>
                        <a:t>3.2</a:t>
                      </a:r>
                      <a:endParaRPr lang="en-US" sz="2000" dirty="0">
                        <a:latin typeface="+mn-lt"/>
                      </a:endParaRPr>
                    </a:p>
                  </a:txBody>
                  <a:tcPr anchor="ctr"/>
                </a:tc>
                <a:tc>
                  <a:txBody>
                    <a:bodyPr/>
                    <a:lstStyle/>
                    <a:p>
                      <a:pPr marL="0" marR="0" algn="ctr">
                        <a:spcBef>
                          <a:spcPts val="0"/>
                        </a:spcBef>
                        <a:spcAft>
                          <a:spcPts val="0"/>
                        </a:spcAft>
                      </a:pPr>
                      <a:r>
                        <a:rPr lang="en-US" sz="2000">
                          <a:effectLst/>
                          <a:latin typeface="+mn-lt"/>
                          <a:ea typeface="ＭＳ 明朝"/>
                          <a:cs typeface="Times New Roman"/>
                        </a:rPr>
                        <a:t>Soil Moisture Sensors</a:t>
                      </a: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latin typeface="+mn-lt"/>
                        </a:rPr>
                        <a:t>In-ground sensors that monitor and report </a:t>
                      </a:r>
                    </a:p>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latin typeface="+mn-lt"/>
                        </a:rPr>
                        <a:t>soil</a:t>
                      </a:r>
                      <a:r>
                        <a:rPr lang="en-US" sz="2000" baseline="0" dirty="0" smtClean="0">
                          <a:latin typeface="+mn-lt"/>
                        </a:rPr>
                        <a:t> </a:t>
                      </a:r>
                      <a:r>
                        <a:rPr lang="en-US" sz="2000" dirty="0" smtClean="0">
                          <a:latin typeface="+mn-lt"/>
                        </a:rPr>
                        <a:t>moisture levels</a:t>
                      </a:r>
                    </a:p>
                  </a:txBody>
                  <a:tcPr anchor="ctr"/>
                </a:tc>
                <a:tc>
                  <a:txBody>
                    <a:bodyPr/>
                    <a:lstStyle/>
                    <a:p>
                      <a:pPr algn="ctr"/>
                      <a:r>
                        <a:rPr lang="en-US" sz="2000" dirty="0" smtClean="0">
                          <a:solidFill>
                            <a:srgbClr val="00B050"/>
                          </a:solidFill>
                          <a:latin typeface="+mn-lt"/>
                        </a:rPr>
                        <a:t>Completed</a:t>
                      </a:r>
                      <a:endParaRPr lang="en-US" sz="2000" dirty="0">
                        <a:solidFill>
                          <a:schemeClr val="accent2">
                            <a:lumMod val="50000"/>
                          </a:schemeClr>
                        </a:solidFill>
                        <a:latin typeface="+mn-lt"/>
                      </a:endParaRPr>
                    </a:p>
                  </a:txBody>
                  <a:tcPr anchor="ctr"/>
                </a:tc>
              </a:tr>
              <a:tr h="407963">
                <a:tc>
                  <a:txBody>
                    <a:bodyPr/>
                    <a:lstStyle/>
                    <a:p>
                      <a:pPr algn="ctr"/>
                      <a:r>
                        <a:rPr lang="en-US" sz="2000" dirty="0" smtClean="0">
                          <a:latin typeface="+mn-lt"/>
                        </a:rPr>
                        <a:t>3.3</a:t>
                      </a:r>
                      <a:endParaRPr lang="en-US" sz="2000" dirty="0">
                        <a:latin typeface="+mn-lt"/>
                      </a:endParaRPr>
                    </a:p>
                  </a:txBody>
                  <a:tcPr anchor="ctr"/>
                </a:tc>
                <a:tc>
                  <a:txBody>
                    <a:bodyPr/>
                    <a:lstStyle/>
                    <a:p>
                      <a:pPr marL="0" marR="0" algn="ctr">
                        <a:spcBef>
                          <a:spcPts val="0"/>
                        </a:spcBef>
                        <a:spcAft>
                          <a:spcPts val="0"/>
                        </a:spcAft>
                      </a:pPr>
                      <a:r>
                        <a:rPr lang="en-US" sz="2000" dirty="0">
                          <a:effectLst/>
                          <a:latin typeface="+mn-lt"/>
                          <a:ea typeface="ＭＳ 明朝"/>
                          <a:cs typeface="Times New Roman"/>
                        </a:rPr>
                        <a:t>Web Application</a:t>
                      </a:r>
                    </a:p>
                  </a:txBody>
                  <a:tcPr marL="68580" marR="68580" marT="0" marB="0" anchor="ctr"/>
                </a:tc>
                <a:tc>
                  <a:txBody>
                    <a:bodyPr/>
                    <a:lstStyle/>
                    <a:p>
                      <a:pPr algn="ctr"/>
                      <a:r>
                        <a:rPr lang="en-US" sz="2000" baseline="0" dirty="0" smtClean="0">
                          <a:latin typeface="+mn-lt"/>
                        </a:rPr>
                        <a:t>Lets the user</a:t>
                      </a:r>
                      <a:r>
                        <a:rPr lang="en-US" sz="2000" dirty="0" smtClean="0">
                          <a:latin typeface="+mn-lt"/>
                        </a:rPr>
                        <a:t> interface with the</a:t>
                      </a:r>
                      <a:r>
                        <a:rPr lang="en-US" sz="2000" baseline="0" dirty="0" smtClean="0">
                          <a:latin typeface="+mn-lt"/>
                        </a:rPr>
                        <a:t> </a:t>
                      </a:r>
                      <a:r>
                        <a:rPr lang="en-US" sz="2000" dirty="0" smtClean="0">
                          <a:latin typeface="+mn-lt"/>
                        </a:rPr>
                        <a:t>control unit</a:t>
                      </a:r>
                      <a:r>
                        <a:rPr lang="en-US" sz="2000" baseline="0" dirty="0" smtClean="0">
                          <a:latin typeface="+mn-lt"/>
                        </a:rPr>
                        <a:t> and adjust the watering valves based on sensor data</a:t>
                      </a:r>
                      <a:endParaRPr lang="en-US" sz="2000" dirty="0">
                        <a:latin typeface="+mn-lt"/>
                      </a:endParaRPr>
                    </a:p>
                  </a:txBody>
                  <a:tcPr anchor="ctr"/>
                </a:tc>
                <a:tc>
                  <a:txBody>
                    <a:bodyPr/>
                    <a:lstStyle/>
                    <a:p>
                      <a:pPr algn="ctr"/>
                      <a:r>
                        <a:rPr lang="en-US" sz="2000" dirty="0" smtClean="0">
                          <a:solidFill>
                            <a:srgbClr val="00B050"/>
                          </a:solidFill>
                          <a:latin typeface="+mn-lt"/>
                        </a:rPr>
                        <a:t>Completed</a:t>
                      </a:r>
                      <a:endParaRPr lang="en-US" sz="2000" dirty="0">
                        <a:solidFill>
                          <a:schemeClr val="accent2">
                            <a:lumMod val="50000"/>
                          </a:schemeClr>
                        </a:solidFill>
                        <a:latin typeface="+mn-lt"/>
                      </a:endParaRPr>
                    </a:p>
                  </a:txBody>
                  <a:tcPr anchor="ctr"/>
                </a:tc>
              </a:tr>
              <a:tr h="407963">
                <a:tc>
                  <a:txBody>
                    <a:bodyPr/>
                    <a:lstStyle/>
                    <a:p>
                      <a:pPr algn="ctr"/>
                      <a:r>
                        <a:rPr lang="en-US" sz="2000" dirty="0" smtClean="0">
                          <a:latin typeface="+mn-lt"/>
                        </a:rPr>
                        <a:t>3.4</a:t>
                      </a:r>
                      <a:endParaRPr lang="en-US" sz="2000" dirty="0">
                        <a:latin typeface="+mn-lt"/>
                      </a:endParaRPr>
                    </a:p>
                  </a:txBody>
                  <a:tcPr anchor="ctr"/>
                </a:tc>
                <a:tc>
                  <a:txBody>
                    <a:bodyPr/>
                    <a:lstStyle/>
                    <a:p>
                      <a:pPr marL="0" marR="0" algn="ctr">
                        <a:spcBef>
                          <a:spcPts val="0"/>
                        </a:spcBef>
                        <a:spcAft>
                          <a:spcPts val="0"/>
                        </a:spcAft>
                      </a:pPr>
                      <a:r>
                        <a:rPr lang="en-US" sz="2000">
                          <a:effectLst/>
                          <a:latin typeface="+mn-lt"/>
                          <a:ea typeface="ＭＳ 明朝"/>
                          <a:cs typeface="Times New Roman"/>
                        </a:rPr>
                        <a:t>Watering Scheduler</a:t>
                      </a:r>
                    </a:p>
                  </a:txBody>
                  <a:tcPr marL="68580" marR="68580" marT="0" marB="0" anchor="ctr"/>
                </a:tc>
                <a:tc>
                  <a:txBody>
                    <a:bodyPr/>
                    <a:lstStyle/>
                    <a:p>
                      <a:pPr algn="ctr"/>
                      <a:r>
                        <a:rPr lang="en-US" sz="2000" dirty="0" smtClean="0">
                          <a:latin typeface="+mn-lt"/>
                        </a:rPr>
                        <a:t>Lets</a:t>
                      </a:r>
                      <a:r>
                        <a:rPr lang="en-US" sz="2000" baseline="0" dirty="0" smtClean="0">
                          <a:latin typeface="+mn-lt"/>
                        </a:rPr>
                        <a:t> user set-up schedule for watering</a:t>
                      </a:r>
                      <a:endParaRPr lang="en-US" sz="2000" dirty="0">
                        <a:latin typeface="+mn-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00B050"/>
                          </a:solidFill>
                          <a:latin typeface="+mn-lt"/>
                        </a:rPr>
                        <a:t>Completed</a:t>
                      </a:r>
                      <a:endParaRPr lang="en-US" sz="2000" dirty="0" smtClean="0">
                        <a:solidFill>
                          <a:schemeClr val="accent2">
                            <a:lumMod val="50000"/>
                          </a:schemeClr>
                        </a:solidFill>
                      </a:endParaRPr>
                    </a:p>
                  </a:txBody>
                  <a:tcPr anchor="ctr"/>
                </a:tc>
              </a:tr>
              <a:tr h="407963">
                <a:tc>
                  <a:txBody>
                    <a:bodyPr/>
                    <a:lstStyle/>
                    <a:p>
                      <a:pPr algn="ctr"/>
                      <a:r>
                        <a:rPr lang="en-US" sz="2000" dirty="0" smtClean="0">
                          <a:latin typeface="+mn-lt"/>
                        </a:rPr>
                        <a:t>3.5</a:t>
                      </a:r>
                      <a:endParaRPr lang="en-US" sz="2000" dirty="0">
                        <a:latin typeface="+mn-lt"/>
                      </a:endParaRPr>
                    </a:p>
                  </a:txBody>
                  <a:tcPr anchor="ctr"/>
                </a:tc>
                <a:tc>
                  <a:txBody>
                    <a:bodyPr/>
                    <a:lstStyle/>
                    <a:p>
                      <a:pPr marL="0" marR="0" algn="ctr">
                        <a:spcBef>
                          <a:spcPts val="0"/>
                        </a:spcBef>
                        <a:spcAft>
                          <a:spcPts val="0"/>
                        </a:spcAft>
                      </a:pPr>
                      <a:r>
                        <a:rPr lang="en-US" sz="2000">
                          <a:effectLst/>
                          <a:latin typeface="+mn-lt"/>
                          <a:ea typeface="ＭＳ 明朝"/>
                          <a:cs typeface="Times New Roman"/>
                        </a:rPr>
                        <a:t>Soil Moisture Reports</a:t>
                      </a:r>
                    </a:p>
                  </a:txBody>
                  <a:tcPr marL="68580" marR="68580" marT="0" marB="0" anchor="ctr"/>
                </a:tc>
                <a:tc>
                  <a:txBody>
                    <a:bodyPr/>
                    <a:lstStyle/>
                    <a:p>
                      <a:pPr algn="ctr"/>
                      <a:r>
                        <a:rPr lang="en-US" sz="2000" dirty="0" smtClean="0">
                          <a:latin typeface="+mn-lt"/>
                        </a:rPr>
                        <a:t>Generates</a:t>
                      </a:r>
                      <a:r>
                        <a:rPr lang="en-US" sz="2000" baseline="0" dirty="0" smtClean="0">
                          <a:latin typeface="+mn-lt"/>
                        </a:rPr>
                        <a:t> reports based on soil moisture readings</a:t>
                      </a:r>
                      <a:endParaRPr lang="en-US" sz="2000" dirty="0">
                        <a:latin typeface="+mn-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00B050"/>
                          </a:solidFill>
                          <a:latin typeface="+mn-lt"/>
                        </a:rPr>
                        <a:t>Completed</a:t>
                      </a:r>
                      <a:endParaRPr lang="en-US" sz="2000" dirty="0" smtClean="0">
                        <a:solidFill>
                          <a:schemeClr val="accent2">
                            <a:lumMod val="50000"/>
                          </a:schemeClr>
                        </a:solidFill>
                      </a:endParaRPr>
                    </a:p>
                    <a:p>
                      <a:pPr algn="ctr"/>
                      <a:endParaRPr lang="en-US" sz="2000" dirty="0">
                        <a:solidFill>
                          <a:schemeClr val="accent2">
                            <a:lumMod val="50000"/>
                          </a:schemeClr>
                        </a:solidFill>
                        <a:latin typeface="+mn-lt"/>
                      </a:endParaRPr>
                    </a:p>
                  </a:txBody>
                  <a:tcPr anchor="ctr"/>
                </a:tc>
              </a:tr>
              <a:tr h="407963">
                <a:tc>
                  <a:txBody>
                    <a:bodyPr/>
                    <a:lstStyle/>
                    <a:p>
                      <a:pPr algn="ctr"/>
                      <a:r>
                        <a:rPr lang="en-US" sz="2000" dirty="0" smtClean="0">
                          <a:latin typeface="+mn-lt"/>
                        </a:rPr>
                        <a:t>3.6</a:t>
                      </a:r>
                      <a:endParaRPr lang="en-US" sz="2000" dirty="0">
                        <a:latin typeface="+mn-lt"/>
                      </a:endParaRPr>
                    </a:p>
                  </a:txBody>
                  <a:tcPr anchor="ctr"/>
                </a:tc>
                <a:tc>
                  <a:txBody>
                    <a:bodyPr/>
                    <a:lstStyle/>
                    <a:p>
                      <a:pPr marL="0" marR="0" algn="ctr">
                        <a:spcBef>
                          <a:spcPts val="0"/>
                        </a:spcBef>
                        <a:spcAft>
                          <a:spcPts val="0"/>
                        </a:spcAft>
                      </a:pPr>
                      <a:r>
                        <a:rPr lang="en-US" sz="2000" dirty="0">
                          <a:effectLst/>
                          <a:latin typeface="+mn-lt"/>
                          <a:ea typeface="ＭＳ 明朝"/>
                          <a:cs typeface="Times New Roman"/>
                        </a:rPr>
                        <a:t>User Login</a:t>
                      </a:r>
                    </a:p>
                  </a:txBody>
                  <a:tcPr marL="68580" marR="68580" marT="0" marB="0" anchor="ctr"/>
                </a:tc>
                <a:tc>
                  <a:txBody>
                    <a:bodyPr/>
                    <a:lstStyle/>
                    <a:p>
                      <a:pPr algn="ctr"/>
                      <a:r>
                        <a:rPr lang="en-US" sz="2000" dirty="0" smtClean="0">
                          <a:latin typeface="+mn-lt"/>
                        </a:rPr>
                        <a:t>Lets</a:t>
                      </a:r>
                      <a:r>
                        <a:rPr lang="en-US" sz="2000" baseline="0" dirty="0" smtClean="0">
                          <a:latin typeface="+mn-lt"/>
                        </a:rPr>
                        <a:t> user securely login and use HICS functions</a:t>
                      </a:r>
                      <a:endParaRPr lang="en-US" sz="2000" dirty="0">
                        <a:latin typeface="+mn-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00B050"/>
                          </a:solidFill>
                          <a:latin typeface="+mn-lt"/>
                        </a:rPr>
                        <a:t>Completed</a:t>
                      </a:r>
                      <a:endParaRPr lang="en-US" sz="2000" dirty="0" smtClean="0">
                        <a:solidFill>
                          <a:schemeClr val="accent2">
                            <a:lumMod val="50000"/>
                          </a:schemeClr>
                        </a:solidFill>
                      </a:endParaRPr>
                    </a:p>
                    <a:p>
                      <a:pPr algn="ctr"/>
                      <a:endParaRPr lang="en-US" sz="2000" dirty="0">
                        <a:solidFill>
                          <a:schemeClr val="accent2">
                            <a:lumMod val="50000"/>
                          </a:schemeClr>
                        </a:solidFill>
                        <a:latin typeface="+mn-lt"/>
                      </a:endParaRPr>
                    </a:p>
                  </a:txBody>
                  <a:tcPr anchor="ctr"/>
                </a:tc>
              </a:tr>
              <a:tr h="479474">
                <a:tc>
                  <a:txBody>
                    <a:bodyPr/>
                    <a:lstStyle/>
                    <a:p>
                      <a:pPr algn="ctr"/>
                      <a:r>
                        <a:rPr lang="en-US" sz="2000" dirty="0" smtClean="0">
                          <a:latin typeface="+mn-lt"/>
                        </a:rPr>
                        <a:t>3.7</a:t>
                      </a:r>
                      <a:endParaRPr lang="en-US" sz="2000" dirty="0">
                        <a:latin typeface="+mn-lt"/>
                      </a:endParaRPr>
                    </a:p>
                  </a:txBody>
                  <a:tcPr anchor="ctr"/>
                </a:tc>
                <a:tc>
                  <a:txBody>
                    <a:bodyPr/>
                    <a:lstStyle/>
                    <a:p>
                      <a:pPr marL="0" marR="0" algn="ctr">
                        <a:spcBef>
                          <a:spcPts val="0"/>
                        </a:spcBef>
                        <a:spcAft>
                          <a:spcPts val="0"/>
                        </a:spcAft>
                      </a:pPr>
                      <a:r>
                        <a:rPr lang="en-US" sz="2000" dirty="0">
                          <a:effectLst/>
                          <a:latin typeface="+mn-lt"/>
                          <a:ea typeface="ＭＳ 明朝"/>
                          <a:cs typeface="Times New Roman"/>
                        </a:rPr>
                        <a:t>Active Status</a:t>
                      </a:r>
                    </a:p>
                  </a:txBody>
                  <a:tcPr marL="68580" marR="68580" marT="0" marB="0" anchor="ctr"/>
                </a:tc>
                <a:tc>
                  <a:txBody>
                    <a:bodyPr/>
                    <a:lstStyle/>
                    <a:p>
                      <a:pPr algn="ctr"/>
                      <a:r>
                        <a:rPr lang="en-US" sz="2000" dirty="0" smtClean="0">
                          <a:latin typeface="+mn-lt"/>
                        </a:rPr>
                        <a:t>Display</a:t>
                      </a:r>
                      <a:r>
                        <a:rPr lang="en-US" sz="2000" baseline="0" dirty="0" smtClean="0">
                          <a:latin typeface="+mn-lt"/>
                        </a:rPr>
                        <a:t> letting user know if the system is Active or not.</a:t>
                      </a:r>
                      <a:endParaRPr lang="en-US" sz="2000" dirty="0">
                        <a:latin typeface="+mn-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00B050"/>
                          </a:solidFill>
                          <a:latin typeface="+mn-lt"/>
                        </a:rPr>
                        <a:t>Completed</a:t>
                      </a:r>
                      <a:endParaRPr lang="en-US" sz="2000" dirty="0" smtClean="0">
                        <a:solidFill>
                          <a:schemeClr val="accent2">
                            <a:lumMod val="50000"/>
                          </a:schemeClr>
                        </a:solidFill>
                      </a:endParaRPr>
                    </a:p>
                    <a:p>
                      <a:pPr algn="ctr"/>
                      <a:endParaRPr lang="en-US" sz="2000" dirty="0">
                        <a:solidFill>
                          <a:schemeClr val="accent2">
                            <a:lumMod val="50000"/>
                          </a:schemeClr>
                        </a:solidFill>
                        <a:latin typeface="+mn-lt"/>
                      </a:endParaRPr>
                    </a:p>
                  </a:txBody>
                  <a:tcPr anchor="ctr"/>
                </a:tc>
              </a:tr>
            </a:tbl>
          </a:graphicData>
        </a:graphic>
      </p:graphicFrame>
    </p:spTree>
    <p:extLst>
      <p:ext uri="{BB962C8B-B14F-4D97-AF65-F5344CB8AC3E}">
        <p14:creationId xmlns:p14="http://schemas.microsoft.com/office/powerpoint/2010/main" val="1298758544"/>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Requirements Overview – Customer </a:t>
            </a:r>
            <a:r>
              <a:rPr lang="en-US" sz="2800" dirty="0" smtClean="0"/>
              <a:t>Requirements</a:t>
            </a:r>
            <a:endParaRPr lang="en-US" sz="2800" dirty="0"/>
          </a:p>
        </p:txBody>
      </p:sp>
      <p:graphicFrame>
        <p:nvGraphicFramePr>
          <p:cNvPr id="7" name="Table 6"/>
          <p:cNvGraphicFramePr>
            <a:graphicFrameLocks noGrp="1"/>
          </p:cNvGraphicFramePr>
          <p:nvPr>
            <p:extLst>
              <p:ext uri="{D42A27DB-BD31-4B8C-83A1-F6EECF244321}">
                <p14:modId xmlns:p14="http://schemas.microsoft.com/office/powerpoint/2010/main" val="4157829086"/>
              </p:ext>
            </p:extLst>
          </p:nvPr>
        </p:nvGraphicFramePr>
        <p:xfrm>
          <a:off x="0" y="762000"/>
          <a:ext cx="9144000" cy="5620043"/>
        </p:xfrm>
        <a:graphic>
          <a:graphicData uri="http://schemas.openxmlformats.org/drawingml/2006/table">
            <a:tbl>
              <a:tblPr firstRow="1" bandRow="1">
                <a:tableStyleId>{3C2FFA5D-87B4-456A-9821-1D502468CF0F}</a:tableStyleId>
              </a:tblPr>
              <a:tblGrid>
                <a:gridCol w="823185"/>
                <a:gridCol w="2300323"/>
                <a:gridCol w="4656552"/>
                <a:gridCol w="1363940"/>
              </a:tblGrid>
              <a:tr h="396239">
                <a:tc>
                  <a:txBody>
                    <a:bodyPr/>
                    <a:lstStyle/>
                    <a:p>
                      <a:pPr algn="ctr"/>
                      <a:r>
                        <a:rPr lang="en-US" sz="2000" dirty="0" err="1" smtClean="0"/>
                        <a:t>Req</a:t>
                      </a:r>
                      <a:r>
                        <a:rPr lang="en-US" sz="2000" dirty="0" smtClean="0"/>
                        <a:t> #</a:t>
                      </a:r>
                      <a:endParaRPr lang="en-US" sz="2000" dirty="0"/>
                    </a:p>
                  </a:txBody>
                  <a:tcPr anchor="ctr"/>
                </a:tc>
                <a:tc>
                  <a:txBody>
                    <a:bodyPr/>
                    <a:lstStyle/>
                    <a:p>
                      <a:pPr marL="0" marR="0" algn="ctr">
                        <a:spcBef>
                          <a:spcPts val="0"/>
                        </a:spcBef>
                        <a:spcAft>
                          <a:spcPts val="0"/>
                        </a:spcAft>
                      </a:pPr>
                      <a:r>
                        <a:rPr lang="en-US" sz="2000" dirty="0">
                          <a:effectLst/>
                          <a:latin typeface="Cambria"/>
                          <a:ea typeface="ＭＳ 明朝"/>
                          <a:cs typeface="Times New Roman"/>
                        </a:rPr>
                        <a:t>Name</a:t>
                      </a:r>
                    </a:p>
                  </a:txBody>
                  <a:tcPr marL="68580" marR="68580" marT="0" marB="0" anchor="ctr"/>
                </a:tc>
                <a:tc>
                  <a:txBody>
                    <a:bodyPr/>
                    <a:lstStyle/>
                    <a:p>
                      <a:pPr algn="ctr"/>
                      <a:r>
                        <a:rPr lang="en-US" sz="2000" dirty="0" smtClean="0"/>
                        <a:t>Description</a:t>
                      </a:r>
                      <a:endParaRPr lang="en-US" sz="2000" dirty="0"/>
                    </a:p>
                  </a:txBody>
                  <a:tcPr anchor="ctr"/>
                </a:tc>
                <a:tc>
                  <a:txBody>
                    <a:bodyPr/>
                    <a:lstStyle/>
                    <a:p>
                      <a:pPr algn="ctr"/>
                      <a:r>
                        <a:rPr lang="en-US" sz="2000" dirty="0" smtClean="0"/>
                        <a:t>Status</a:t>
                      </a:r>
                      <a:endParaRPr lang="en-US" sz="2000" dirty="0"/>
                    </a:p>
                  </a:txBody>
                  <a:tcPr anchor="ctr"/>
                </a:tc>
              </a:tr>
              <a:tr h="407963">
                <a:tc>
                  <a:txBody>
                    <a:bodyPr/>
                    <a:lstStyle/>
                    <a:p>
                      <a:pPr marL="0" marR="0" algn="ctr">
                        <a:spcBef>
                          <a:spcPts val="0"/>
                        </a:spcBef>
                        <a:spcAft>
                          <a:spcPts val="0"/>
                        </a:spcAft>
                      </a:pPr>
                      <a:r>
                        <a:rPr lang="en-US" sz="2000" dirty="0">
                          <a:effectLst/>
                          <a:latin typeface="+mn-lt"/>
                          <a:ea typeface="ＭＳ 明朝"/>
                          <a:cs typeface="Times New Roman"/>
                        </a:rPr>
                        <a:t>3.8</a:t>
                      </a:r>
                    </a:p>
                  </a:txBody>
                  <a:tcPr marL="68580" marR="68580" marT="0" marB="0" anchor="ctr"/>
                </a:tc>
                <a:tc>
                  <a:txBody>
                    <a:bodyPr/>
                    <a:lstStyle/>
                    <a:p>
                      <a:pPr marL="0" marR="0" algn="ctr">
                        <a:spcBef>
                          <a:spcPts val="0"/>
                        </a:spcBef>
                        <a:spcAft>
                          <a:spcPts val="0"/>
                        </a:spcAft>
                      </a:pPr>
                      <a:r>
                        <a:rPr lang="en-US" sz="2000" dirty="0">
                          <a:effectLst/>
                          <a:latin typeface="+mn-lt"/>
                          <a:ea typeface="ＭＳ 明朝"/>
                          <a:cs typeface="Times New Roman"/>
                        </a:rPr>
                        <a:t>Rain Sensor</a:t>
                      </a: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latin typeface="+mn-lt"/>
                        </a:rPr>
                        <a:t>Sensors that monitor and report </a:t>
                      </a:r>
                    </a:p>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latin typeface="+mn-lt"/>
                        </a:rPr>
                        <a:t>soil</a:t>
                      </a:r>
                      <a:r>
                        <a:rPr lang="en-US" sz="2000" baseline="0" dirty="0" smtClean="0">
                          <a:latin typeface="+mn-lt"/>
                        </a:rPr>
                        <a:t> </a:t>
                      </a:r>
                      <a:r>
                        <a:rPr lang="en-US" sz="2000" dirty="0" smtClean="0">
                          <a:latin typeface="+mn-lt"/>
                        </a:rPr>
                        <a:t>Rain Status</a:t>
                      </a:r>
                    </a:p>
                  </a:txBody>
                  <a:tcPr anchor="ctr"/>
                </a:tc>
                <a:tc>
                  <a:txBody>
                    <a:bodyPr/>
                    <a:lstStyle/>
                    <a:p>
                      <a:pPr algn="ctr"/>
                      <a:r>
                        <a:rPr lang="en-US" sz="2000" dirty="0" smtClean="0">
                          <a:solidFill>
                            <a:srgbClr val="00B050"/>
                          </a:solidFill>
                          <a:latin typeface="+mn-lt"/>
                        </a:rPr>
                        <a:t>Completed</a:t>
                      </a:r>
                      <a:endParaRPr lang="en-US" sz="2000" dirty="0">
                        <a:solidFill>
                          <a:srgbClr val="3E6813"/>
                        </a:solidFill>
                        <a:latin typeface="+mn-lt"/>
                      </a:endParaRPr>
                    </a:p>
                  </a:txBody>
                  <a:tcPr anchor="ctr"/>
                </a:tc>
              </a:tr>
              <a:tr h="407963">
                <a:tc>
                  <a:txBody>
                    <a:bodyPr/>
                    <a:lstStyle/>
                    <a:p>
                      <a:pPr marL="0" marR="0" algn="ctr">
                        <a:spcBef>
                          <a:spcPts val="0"/>
                        </a:spcBef>
                        <a:spcAft>
                          <a:spcPts val="0"/>
                        </a:spcAft>
                      </a:pPr>
                      <a:r>
                        <a:rPr lang="en-US" sz="2000">
                          <a:effectLst/>
                          <a:latin typeface="+mn-lt"/>
                          <a:ea typeface="ＭＳ 明朝"/>
                          <a:cs typeface="Times New Roman"/>
                        </a:rPr>
                        <a:t>3.9</a:t>
                      </a:r>
                    </a:p>
                  </a:txBody>
                  <a:tcPr marL="68580" marR="68580" marT="0" marB="0" anchor="ctr"/>
                </a:tc>
                <a:tc>
                  <a:txBody>
                    <a:bodyPr/>
                    <a:lstStyle/>
                    <a:p>
                      <a:pPr marL="0" marR="0" algn="ctr">
                        <a:spcBef>
                          <a:spcPts val="0"/>
                        </a:spcBef>
                        <a:spcAft>
                          <a:spcPts val="0"/>
                        </a:spcAft>
                      </a:pPr>
                      <a:r>
                        <a:rPr lang="en-US" sz="2000" dirty="0">
                          <a:effectLst/>
                          <a:latin typeface="+mn-lt"/>
                          <a:ea typeface="ＭＳ 明朝"/>
                          <a:cs typeface="Times New Roman"/>
                        </a:rPr>
                        <a:t>Web </a:t>
                      </a:r>
                      <a:r>
                        <a:rPr lang="en-US" sz="2000" dirty="0" smtClean="0">
                          <a:effectLst/>
                          <a:latin typeface="+mn-lt"/>
                          <a:ea typeface="ＭＳ 明朝"/>
                          <a:cs typeface="Times New Roman"/>
                        </a:rPr>
                        <a:t>Hosting Service</a:t>
                      </a:r>
                      <a:endParaRPr lang="en-US" sz="2000" dirty="0">
                        <a:effectLst/>
                        <a:latin typeface="+mn-lt"/>
                        <a:ea typeface="ＭＳ 明朝"/>
                        <a:cs typeface="Times New Roman"/>
                      </a:endParaRP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latin typeface="+mn-lt"/>
                        </a:rPr>
                        <a:t>A</a:t>
                      </a:r>
                      <a:r>
                        <a:rPr lang="en-US" sz="2000" baseline="0" dirty="0" smtClean="0">
                          <a:latin typeface="+mn-lt"/>
                        </a:rPr>
                        <a:t> </a:t>
                      </a:r>
                      <a:r>
                        <a:rPr lang="en-US" sz="2000" dirty="0" smtClean="0">
                          <a:latin typeface="+mn-lt"/>
                        </a:rPr>
                        <a:t>server hosting our web application </a:t>
                      </a:r>
                    </a:p>
                  </a:txBody>
                  <a:tcPr anchor="ctr"/>
                </a:tc>
                <a:tc>
                  <a:txBody>
                    <a:bodyPr/>
                    <a:lstStyle/>
                    <a:p>
                      <a:pPr algn="ctr"/>
                      <a:r>
                        <a:rPr lang="en-US" sz="2000" dirty="0" smtClean="0">
                          <a:solidFill>
                            <a:srgbClr val="00B050"/>
                          </a:solidFill>
                          <a:latin typeface="+mn-lt"/>
                        </a:rPr>
                        <a:t>Completed</a:t>
                      </a:r>
                      <a:endParaRPr lang="en-US" sz="2000" dirty="0">
                        <a:solidFill>
                          <a:srgbClr val="3E6813"/>
                        </a:solidFill>
                        <a:latin typeface="+mn-lt"/>
                      </a:endParaRPr>
                    </a:p>
                  </a:txBody>
                  <a:tcPr anchor="ctr"/>
                </a:tc>
              </a:tr>
              <a:tr h="407963">
                <a:tc>
                  <a:txBody>
                    <a:bodyPr/>
                    <a:lstStyle/>
                    <a:p>
                      <a:pPr marL="0" marR="0" algn="ctr">
                        <a:spcBef>
                          <a:spcPts val="0"/>
                        </a:spcBef>
                        <a:spcAft>
                          <a:spcPts val="0"/>
                        </a:spcAft>
                      </a:pPr>
                      <a:r>
                        <a:rPr lang="en-US" sz="2000">
                          <a:effectLst/>
                          <a:latin typeface="+mn-lt"/>
                          <a:ea typeface="ＭＳ 明朝"/>
                          <a:cs typeface="Times New Roman"/>
                        </a:rPr>
                        <a:t>3.10</a:t>
                      </a:r>
                    </a:p>
                  </a:txBody>
                  <a:tcPr marL="68580" marR="68580" marT="0" marB="0" anchor="ctr"/>
                </a:tc>
                <a:tc>
                  <a:txBody>
                    <a:bodyPr/>
                    <a:lstStyle/>
                    <a:p>
                      <a:pPr marL="0" marR="0" algn="ctr">
                        <a:spcBef>
                          <a:spcPts val="0"/>
                        </a:spcBef>
                        <a:spcAft>
                          <a:spcPts val="0"/>
                        </a:spcAft>
                      </a:pPr>
                      <a:r>
                        <a:rPr lang="en-US" sz="2000" dirty="0">
                          <a:effectLst/>
                          <a:latin typeface="+mn-lt"/>
                          <a:ea typeface="ＭＳ 明朝"/>
                          <a:cs typeface="Times New Roman"/>
                        </a:rPr>
                        <a:t>Database </a:t>
                      </a:r>
                      <a:endParaRPr lang="en-US" sz="2000" dirty="0" smtClean="0">
                        <a:effectLst/>
                        <a:latin typeface="+mn-lt"/>
                        <a:ea typeface="ＭＳ 明朝"/>
                        <a:cs typeface="Times New Roman"/>
                      </a:endParaRPr>
                    </a:p>
                    <a:p>
                      <a:pPr marL="0" marR="0" algn="ctr">
                        <a:spcBef>
                          <a:spcPts val="0"/>
                        </a:spcBef>
                        <a:spcAft>
                          <a:spcPts val="0"/>
                        </a:spcAft>
                      </a:pPr>
                      <a:r>
                        <a:rPr lang="en-US" sz="2000" dirty="0" smtClean="0">
                          <a:effectLst/>
                          <a:latin typeface="+mn-lt"/>
                          <a:ea typeface="ＭＳ 明朝"/>
                          <a:cs typeface="Times New Roman"/>
                        </a:rPr>
                        <a:t>Management </a:t>
                      </a:r>
                    </a:p>
                    <a:p>
                      <a:pPr marL="0" marR="0" algn="ctr">
                        <a:spcBef>
                          <a:spcPts val="0"/>
                        </a:spcBef>
                        <a:spcAft>
                          <a:spcPts val="0"/>
                        </a:spcAft>
                      </a:pPr>
                      <a:r>
                        <a:rPr lang="en-US" sz="2000" dirty="0" smtClean="0">
                          <a:effectLst/>
                          <a:latin typeface="+mn-lt"/>
                          <a:ea typeface="ＭＳ 明朝"/>
                          <a:cs typeface="Times New Roman"/>
                        </a:rPr>
                        <a:t>System</a:t>
                      </a:r>
                      <a:endParaRPr lang="en-US" sz="2000" dirty="0">
                        <a:effectLst/>
                        <a:latin typeface="+mn-lt"/>
                        <a:ea typeface="ＭＳ 明朝"/>
                        <a:cs typeface="Times New Roman"/>
                      </a:endParaRPr>
                    </a:p>
                  </a:txBody>
                  <a:tcPr marL="68580" marR="68580" marT="0" marB="0" anchor="ctr"/>
                </a:tc>
                <a:tc>
                  <a:txBody>
                    <a:bodyPr/>
                    <a:lstStyle/>
                    <a:p>
                      <a:pPr algn="ctr"/>
                      <a:r>
                        <a:rPr lang="en-US" sz="2000" dirty="0" smtClean="0">
                          <a:latin typeface="+mn-lt"/>
                        </a:rPr>
                        <a:t>Stores all data from soil sensor readings as well as all the information for the web application.</a:t>
                      </a:r>
                      <a:endParaRPr lang="en-US" sz="2000" dirty="0">
                        <a:latin typeface="+mn-lt"/>
                      </a:endParaRPr>
                    </a:p>
                  </a:txBody>
                  <a:tcPr anchor="ctr"/>
                </a:tc>
                <a:tc>
                  <a:txBody>
                    <a:bodyPr/>
                    <a:lstStyle/>
                    <a:p>
                      <a:pPr algn="ctr"/>
                      <a:r>
                        <a:rPr lang="en-US" sz="2000" dirty="0" smtClean="0">
                          <a:solidFill>
                            <a:srgbClr val="00B050"/>
                          </a:solidFill>
                          <a:latin typeface="+mn-lt"/>
                        </a:rPr>
                        <a:t>Completed</a:t>
                      </a:r>
                      <a:endParaRPr lang="en-US" sz="2000" dirty="0">
                        <a:solidFill>
                          <a:srgbClr val="3E6813"/>
                        </a:solidFill>
                        <a:latin typeface="+mn-lt"/>
                      </a:endParaRPr>
                    </a:p>
                  </a:txBody>
                  <a:tcPr anchor="ctr"/>
                </a:tc>
              </a:tr>
              <a:tr h="407963">
                <a:tc>
                  <a:txBody>
                    <a:bodyPr/>
                    <a:lstStyle/>
                    <a:p>
                      <a:pPr marL="0" marR="0" algn="ctr">
                        <a:spcBef>
                          <a:spcPts val="0"/>
                        </a:spcBef>
                        <a:spcAft>
                          <a:spcPts val="0"/>
                        </a:spcAft>
                      </a:pPr>
                      <a:r>
                        <a:rPr lang="en-US" sz="2000">
                          <a:effectLst/>
                          <a:latin typeface="+mn-lt"/>
                          <a:ea typeface="ＭＳ 明朝"/>
                          <a:cs typeface="Times New Roman"/>
                        </a:rPr>
                        <a:t>3.11</a:t>
                      </a:r>
                    </a:p>
                  </a:txBody>
                  <a:tcPr marL="68580" marR="68580" marT="0" marB="0" anchor="ctr"/>
                </a:tc>
                <a:tc>
                  <a:txBody>
                    <a:bodyPr/>
                    <a:lstStyle/>
                    <a:p>
                      <a:pPr marL="0" marR="0" algn="ctr">
                        <a:spcBef>
                          <a:spcPts val="0"/>
                        </a:spcBef>
                        <a:spcAft>
                          <a:spcPts val="0"/>
                        </a:spcAft>
                      </a:pPr>
                      <a:r>
                        <a:rPr lang="en-US" sz="2000" dirty="0">
                          <a:effectLst/>
                          <a:latin typeface="+mn-lt"/>
                          <a:ea typeface="ＭＳ 明朝"/>
                          <a:cs typeface="Times New Roman"/>
                        </a:rPr>
                        <a:t>Device </a:t>
                      </a:r>
                      <a:endParaRPr lang="en-US" sz="2000" dirty="0" smtClean="0">
                        <a:effectLst/>
                        <a:latin typeface="+mn-lt"/>
                        <a:ea typeface="ＭＳ 明朝"/>
                        <a:cs typeface="Times New Roman"/>
                      </a:endParaRPr>
                    </a:p>
                    <a:p>
                      <a:pPr marL="0" marR="0" algn="ctr">
                        <a:spcBef>
                          <a:spcPts val="0"/>
                        </a:spcBef>
                        <a:spcAft>
                          <a:spcPts val="0"/>
                        </a:spcAft>
                      </a:pPr>
                      <a:r>
                        <a:rPr lang="en-US" sz="2000" dirty="0" smtClean="0">
                          <a:effectLst/>
                          <a:latin typeface="+mn-lt"/>
                          <a:ea typeface="ＭＳ 明朝"/>
                          <a:cs typeface="Times New Roman"/>
                        </a:rPr>
                        <a:t>Registration</a:t>
                      </a:r>
                      <a:endParaRPr lang="en-US" sz="2000" dirty="0">
                        <a:effectLst/>
                        <a:latin typeface="+mn-lt"/>
                        <a:ea typeface="ＭＳ 明朝"/>
                        <a:cs typeface="Times New Roman"/>
                      </a:endParaRPr>
                    </a:p>
                  </a:txBody>
                  <a:tcPr marL="68580" marR="68580" marT="0" marB="0" anchor="ctr"/>
                </a:tc>
                <a:tc>
                  <a:txBody>
                    <a:bodyPr/>
                    <a:lstStyle/>
                    <a:p>
                      <a:pPr algn="ctr"/>
                      <a:r>
                        <a:rPr lang="en-US" sz="2000" dirty="0" smtClean="0">
                          <a:latin typeface="+mn-lt"/>
                        </a:rPr>
                        <a:t>Lets user register their</a:t>
                      </a:r>
                      <a:r>
                        <a:rPr lang="en-US" sz="2000" baseline="0" dirty="0" smtClean="0">
                          <a:latin typeface="+mn-lt"/>
                        </a:rPr>
                        <a:t> HICS and </a:t>
                      </a:r>
                      <a:r>
                        <a:rPr lang="en-US" sz="2000" dirty="0" smtClean="0">
                          <a:latin typeface="+mn-lt"/>
                        </a:rPr>
                        <a:t>interface HICS</a:t>
                      </a:r>
                      <a:r>
                        <a:rPr lang="en-US" sz="2000" baseline="0" dirty="0" smtClean="0">
                          <a:latin typeface="+mn-lt"/>
                        </a:rPr>
                        <a:t> </a:t>
                      </a:r>
                      <a:r>
                        <a:rPr lang="en-US" sz="2000" dirty="0" smtClean="0">
                          <a:latin typeface="+mn-lt"/>
                        </a:rPr>
                        <a:t>via the web application. </a:t>
                      </a:r>
                      <a:endParaRPr lang="en-US" sz="2000" dirty="0">
                        <a:latin typeface="+mn-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00B050"/>
                          </a:solidFill>
                          <a:latin typeface="+mn-lt"/>
                        </a:rPr>
                        <a:t>Completed</a:t>
                      </a:r>
                    </a:p>
                    <a:p>
                      <a:pPr algn="ctr"/>
                      <a:endParaRPr lang="en-US" sz="2000" dirty="0">
                        <a:solidFill>
                          <a:srgbClr val="3E6813"/>
                        </a:solidFill>
                        <a:latin typeface="+mn-lt"/>
                      </a:endParaRPr>
                    </a:p>
                  </a:txBody>
                  <a:tcPr anchor="ctr"/>
                </a:tc>
              </a:tr>
              <a:tr h="407963">
                <a:tc>
                  <a:txBody>
                    <a:bodyPr/>
                    <a:lstStyle/>
                    <a:p>
                      <a:pPr marL="0" marR="0" algn="ctr">
                        <a:spcBef>
                          <a:spcPts val="0"/>
                        </a:spcBef>
                        <a:spcAft>
                          <a:spcPts val="0"/>
                        </a:spcAft>
                      </a:pPr>
                      <a:r>
                        <a:rPr lang="en-US" sz="2000">
                          <a:effectLst/>
                          <a:latin typeface="+mn-lt"/>
                          <a:ea typeface="ＭＳ 明朝"/>
                          <a:cs typeface="Times New Roman"/>
                        </a:rPr>
                        <a:t>3.12</a:t>
                      </a:r>
                    </a:p>
                  </a:txBody>
                  <a:tcPr marL="68580" marR="68580" marT="0" marB="0" anchor="ctr"/>
                </a:tc>
                <a:tc>
                  <a:txBody>
                    <a:bodyPr/>
                    <a:lstStyle/>
                    <a:p>
                      <a:pPr marL="0" marR="0" algn="ctr">
                        <a:spcBef>
                          <a:spcPts val="0"/>
                        </a:spcBef>
                        <a:spcAft>
                          <a:spcPts val="0"/>
                        </a:spcAft>
                      </a:pPr>
                      <a:r>
                        <a:rPr lang="en-US" sz="2000" dirty="0" smtClean="0">
                          <a:effectLst/>
                          <a:latin typeface="+mn-lt"/>
                          <a:ea typeface="ＭＳ 明朝"/>
                          <a:cs typeface="Times New Roman"/>
                        </a:rPr>
                        <a:t>Region</a:t>
                      </a:r>
                    </a:p>
                    <a:p>
                      <a:pPr marL="0" marR="0" algn="ctr">
                        <a:spcBef>
                          <a:spcPts val="0"/>
                        </a:spcBef>
                        <a:spcAft>
                          <a:spcPts val="0"/>
                        </a:spcAft>
                      </a:pPr>
                      <a:r>
                        <a:rPr lang="en-US" sz="2000" dirty="0" smtClean="0">
                          <a:effectLst/>
                          <a:latin typeface="+mn-lt"/>
                          <a:ea typeface="ＭＳ 明朝"/>
                          <a:cs typeface="Times New Roman"/>
                        </a:rPr>
                        <a:t> </a:t>
                      </a:r>
                      <a:r>
                        <a:rPr lang="en-US" sz="2000" dirty="0">
                          <a:effectLst/>
                          <a:latin typeface="+mn-lt"/>
                          <a:ea typeface="ＭＳ 明朝"/>
                          <a:cs typeface="Times New Roman"/>
                        </a:rPr>
                        <a:t>Grouping</a:t>
                      </a:r>
                    </a:p>
                  </a:txBody>
                  <a:tcPr marL="68580" marR="68580" marT="0" marB="0" anchor="ctr"/>
                </a:tc>
                <a:tc>
                  <a:txBody>
                    <a:bodyPr/>
                    <a:lstStyle/>
                    <a:p>
                      <a:pPr algn="ctr"/>
                      <a:r>
                        <a:rPr lang="en-US" sz="2000" dirty="0" smtClean="0">
                          <a:latin typeface="+mn-lt"/>
                        </a:rPr>
                        <a:t>Allow the user to 	setup watering schedules for multiple zones at once without having to configure each individual zone.</a:t>
                      </a:r>
                      <a:endParaRPr lang="en-US" sz="2000" dirty="0">
                        <a:latin typeface="+mn-lt"/>
                      </a:endParaRPr>
                    </a:p>
                  </a:txBody>
                  <a:tcPr anchor="ctr"/>
                </a:tc>
                <a:tc>
                  <a:txBody>
                    <a:bodyPr/>
                    <a:lstStyle/>
                    <a:p>
                      <a:pPr algn="ctr"/>
                      <a:r>
                        <a:rPr lang="en-US" sz="2000" dirty="0" smtClean="0">
                          <a:solidFill>
                            <a:srgbClr val="FF0000"/>
                          </a:solidFill>
                          <a:latin typeface="+mn-lt"/>
                        </a:rPr>
                        <a:t>Not</a:t>
                      </a:r>
                      <a:r>
                        <a:rPr lang="en-US" sz="2000" baseline="0" dirty="0" smtClean="0">
                          <a:solidFill>
                            <a:srgbClr val="FF0000"/>
                          </a:solidFill>
                          <a:latin typeface="+mn-lt"/>
                        </a:rPr>
                        <a:t> </a:t>
                      </a:r>
                    </a:p>
                    <a:p>
                      <a:pPr algn="ctr"/>
                      <a:r>
                        <a:rPr lang="en-US" sz="2000" baseline="0" dirty="0" smtClean="0">
                          <a:solidFill>
                            <a:srgbClr val="FF0000"/>
                          </a:solidFill>
                          <a:latin typeface="+mn-lt"/>
                        </a:rPr>
                        <a:t>Completed</a:t>
                      </a:r>
                      <a:endParaRPr lang="en-US" sz="2000" dirty="0">
                        <a:solidFill>
                          <a:srgbClr val="FF0000"/>
                        </a:solidFill>
                        <a:latin typeface="+mn-lt"/>
                      </a:endParaRPr>
                    </a:p>
                  </a:txBody>
                  <a:tcPr anchor="ctr"/>
                </a:tc>
              </a:tr>
              <a:tr h="407963">
                <a:tc>
                  <a:txBody>
                    <a:bodyPr/>
                    <a:lstStyle/>
                    <a:p>
                      <a:pPr marL="0" marR="0" algn="ctr">
                        <a:spcBef>
                          <a:spcPts val="0"/>
                        </a:spcBef>
                        <a:spcAft>
                          <a:spcPts val="0"/>
                        </a:spcAft>
                      </a:pPr>
                      <a:r>
                        <a:rPr lang="en-US" sz="2000">
                          <a:effectLst/>
                          <a:latin typeface="+mn-lt"/>
                          <a:ea typeface="ＭＳ 明朝"/>
                          <a:cs typeface="Times New Roman"/>
                        </a:rPr>
                        <a:t>3.13</a:t>
                      </a:r>
                    </a:p>
                  </a:txBody>
                  <a:tcPr marL="68580" marR="68580" marT="0" marB="0" anchor="ctr"/>
                </a:tc>
                <a:tc>
                  <a:txBody>
                    <a:bodyPr/>
                    <a:lstStyle/>
                    <a:p>
                      <a:pPr marL="0" marR="0" algn="ctr">
                        <a:spcBef>
                          <a:spcPts val="0"/>
                        </a:spcBef>
                        <a:spcAft>
                          <a:spcPts val="0"/>
                        </a:spcAft>
                      </a:pPr>
                      <a:r>
                        <a:rPr lang="en-US" sz="2000">
                          <a:effectLst/>
                          <a:latin typeface="+mn-lt"/>
                          <a:ea typeface="ＭＳ 明朝"/>
                          <a:cs typeface="Times New Roman"/>
                        </a:rPr>
                        <a:t>Auto Off</a:t>
                      </a:r>
                    </a:p>
                  </a:txBody>
                  <a:tcPr marL="68580" marR="68580" marT="0" marB="0" anchor="ctr"/>
                </a:tc>
                <a:tc>
                  <a:txBody>
                    <a:bodyPr/>
                    <a:lstStyle/>
                    <a:p>
                      <a:pPr algn="ctr"/>
                      <a:r>
                        <a:rPr lang="en-US" sz="2000" dirty="0" smtClean="0">
                          <a:latin typeface="+mn-lt"/>
                        </a:rPr>
                        <a:t>Shuts down the watering</a:t>
                      </a:r>
                      <a:r>
                        <a:rPr lang="en-US" sz="2000" baseline="0" dirty="0" smtClean="0">
                          <a:latin typeface="+mn-lt"/>
                        </a:rPr>
                        <a:t> when not scheduled or ordered</a:t>
                      </a:r>
                      <a:endParaRPr lang="en-US" sz="2000" dirty="0">
                        <a:latin typeface="+mn-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00B050"/>
                          </a:solidFill>
                          <a:latin typeface="+mn-lt"/>
                        </a:rPr>
                        <a:t>Completed</a:t>
                      </a:r>
                      <a:endParaRPr lang="en-US" sz="2000" dirty="0" smtClean="0">
                        <a:solidFill>
                          <a:srgbClr val="3E6813"/>
                        </a:solidFill>
                      </a:endParaRPr>
                    </a:p>
                    <a:p>
                      <a:pPr algn="ctr"/>
                      <a:endParaRPr lang="en-US" sz="2000" dirty="0">
                        <a:solidFill>
                          <a:srgbClr val="3E6813"/>
                        </a:solidFill>
                        <a:latin typeface="+mn-lt"/>
                      </a:endParaRPr>
                    </a:p>
                  </a:txBody>
                  <a:tcPr anchor="ctr"/>
                </a:tc>
              </a:tr>
              <a:tr h="407963">
                <a:tc>
                  <a:txBody>
                    <a:bodyPr/>
                    <a:lstStyle/>
                    <a:p>
                      <a:pPr marL="0" marR="0" algn="ctr">
                        <a:spcBef>
                          <a:spcPts val="0"/>
                        </a:spcBef>
                        <a:spcAft>
                          <a:spcPts val="0"/>
                        </a:spcAft>
                      </a:pPr>
                      <a:r>
                        <a:rPr lang="en-US" sz="2000" dirty="0">
                          <a:effectLst/>
                          <a:latin typeface="+mn-lt"/>
                          <a:ea typeface="ＭＳ 明朝"/>
                          <a:cs typeface="Times New Roman"/>
                        </a:rPr>
                        <a:t>3.14</a:t>
                      </a:r>
                    </a:p>
                  </a:txBody>
                  <a:tcPr marL="68580" marR="68580" marT="0" marB="0" anchor="ctr"/>
                </a:tc>
                <a:tc>
                  <a:txBody>
                    <a:bodyPr/>
                    <a:lstStyle/>
                    <a:p>
                      <a:pPr marL="0" marR="0" algn="ctr">
                        <a:spcBef>
                          <a:spcPts val="0"/>
                        </a:spcBef>
                        <a:spcAft>
                          <a:spcPts val="0"/>
                        </a:spcAft>
                      </a:pPr>
                      <a:r>
                        <a:rPr lang="en-US" sz="2000" dirty="0" smtClean="0">
                          <a:effectLst/>
                          <a:latin typeface="+mn-lt"/>
                          <a:ea typeface="ＭＳ 明朝"/>
                          <a:cs typeface="Times New Roman"/>
                        </a:rPr>
                        <a:t>Temperature</a:t>
                      </a:r>
                    </a:p>
                    <a:p>
                      <a:pPr marL="0" marR="0" algn="ctr">
                        <a:spcBef>
                          <a:spcPts val="0"/>
                        </a:spcBef>
                        <a:spcAft>
                          <a:spcPts val="0"/>
                        </a:spcAft>
                      </a:pPr>
                      <a:r>
                        <a:rPr lang="en-US" sz="2000" dirty="0" smtClean="0">
                          <a:effectLst/>
                          <a:latin typeface="+mn-lt"/>
                          <a:ea typeface="ＭＳ 明朝"/>
                          <a:cs typeface="Times New Roman"/>
                        </a:rPr>
                        <a:t> </a:t>
                      </a:r>
                      <a:r>
                        <a:rPr lang="en-US" sz="2000" dirty="0">
                          <a:effectLst/>
                          <a:latin typeface="+mn-lt"/>
                          <a:ea typeface="ＭＳ 明朝"/>
                          <a:cs typeface="Times New Roman"/>
                        </a:rPr>
                        <a:t>Sensor</a:t>
                      </a: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latin typeface="+mn-lt"/>
                        </a:rPr>
                        <a:t>Sensors that monitor and report </a:t>
                      </a:r>
                    </a:p>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latin typeface="+mn-lt"/>
                        </a:rPr>
                        <a:t>Temperature Status</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00B050"/>
                          </a:solidFill>
                          <a:latin typeface="+mn-lt"/>
                        </a:rPr>
                        <a:t>Completed</a:t>
                      </a:r>
                      <a:endParaRPr lang="en-US" sz="2000" dirty="0" smtClean="0">
                        <a:solidFill>
                          <a:srgbClr val="3E6813"/>
                        </a:solidFill>
                      </a:endParaRPr>
                    </a:p>
                    <a:p>
                      <a:pPr algn="ctr"/>
                      <a:endParaRPr lang="en-US" sz="2000" dirty="0">
                        <a:solidFill>
                          <a:srgbClr val="3E6813"/>
                        </a:solidFill>
                        <a:latin typeface="+mn-lt"/>
                      </a:endParaRPr>
                    </a:p>
                  </a:txBody>
                  <a:tcPr anchor="ctr"/>
                </a:tc>
              </a:tr>
            </a:tbl>
          </a:graphicData>
        </a:graphic>
      </p:graphicFrame>
    </p:spTree>
    <p:extLst>
      <p:ext uri="{BB962C8B-B14F-4D97-AF65-F5344CB8AC3E}">
        <p14:creationId xmlns:p14="http://schemas.microsoft.com/office/powerpoint/2010/main" val="2837285983"/>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Requirements Overview – Packaging </a:t>
            </a:r>
            <a:r>
              <a:rPr lang="en-US" sz="2800" dirty="0" smtClean="0"/>
              <a:t>Requirements</a:t>
            </a:r>
            <a:endParaRPr lang="en-US" sz="2800" dirty="0"/>
          </a:p>
        </p:txBody>
      </p:sp>
      <p:graphicFrame>
        <p:nvGraphicFramePr>
          <p:cNvPr id="7" name="Table 6"/>
          <p:cNvGraphicFramePr>
            <a:graphicFrameLocks noGrp="1"/>
          </p:cNvGraphicFramePr>
          <p:nvPr>
            <p:extLst>
              <p:ext uri="{D42A27DB-BD31-4B8C-83A1-F6EECF244321}">
                <p14:modId xmlns:p14="http://schemas.microsoft.com/office/powerpoint/2010/main" val="4133506244"/>
              </p:ext>
            </p:extLst>
          </p:nvPr>
        </p:nvGraphicFramePr>
        <p:xfrm>
          <a:off x="0" y="762000"/>
          <a:ext cx="9144001" cy="4930726"/>
        </p:xfrm>
        <a:graphic>
          <a:graphicData uri="http://schemas.openxmlformats.org/drawingml/2006/table">
            <a:tbl>
              <a:tblPr firstRow="1" bandRow="1">
                <a:tableStyleId>{3C2FFA5D-87B4-456A-9821-1D502468CF0F}</a:tableStyleId>
              </a:tblPr>
              <a:tblGrid>
                <a:gridCol w="785050"/>
                <a:gridCol w="2427402"/>
                <a:gridCol w="4554814"/>
                <a:gridCol w="1376735"/>
              </a:tblGrid>
              <a:tr h="407963">
                <a:tc>
                  <a:txBody>
                    <a:bodyPr/>
                    <a:lstStyle/>
                    <a:p>
                      <a:pPr marL="0" marR="0" algn="ctr">
                        <a:spcBef>
                          <a:spcPts val="0"/>
                        </a:spcBef>
                        <a:spcAft>
                          <a:spcPts val="0"/>
                        </a:spcAft>
                      </a:pPr>
                      <a:r>
                        <a:rPr lang="en-US" sz="2000" dirty="0" err="1" smtClean="0">
                          <a:effectLst/>
                          <a:latin typeface="+mn-lt"/>
                          <a:ea typeface="ＭＳ 明朝"/>
                          <a:cs typeface="Times New Roman"/>
                        </a:rPr>
                        <a:t>Req</a:t>
                      </a:r>
                      <a:r>
                        <a:rPr lang="en-US" sz="2000" dirty="0" smtClean="0">
                          <a:effectLst/>
                          <a:latin typeface="+mn-lt"/>
                          <a:ea typeface="ＭＳ 明朝"/>
                          <a:cs typeface="Times New Roman"/>
                        </a:rPr>
                        <a:t> #</a:t>
                      </a:r>
                      <a:endParaRPr lang="en-US" sz="2000" dirty="0">
                        <a:effectLst/>
                        <a:latin typeface="+mn-lt"/>
                        <a:ea typeface="ＭＳ 明朝"/>
                        <a:cs typeface="Times New Roman"/>
                      </a:endParaRPr>
                    </a:p>
                  </a:txBody>
                  <a:tcPr marL="68580" marR="68580" marT="0" marB="0" anchor="ctr"/>
                </a:tc>
                <a:tc>
                  <a:txBody>
                    <a:bodyPr/>
                    <a:lstStyle/>
                    <a:p>
                      <a:pPr marL="0" marR="0" algn="ctr">
                        <a:spcBef>
                          <a:spcPts val="0"/>
                        </a:spcBef>
                        <a:spcAft>
                          <a:spcPts val="0"/>
                        </a:spcAft>
                      </a:pPr>
                      <a:r>
                        <a:rPr lang="en-US" sz="2000" dirty="0">
                          <a:effectLst/>
                          <a:latin typeface="+mn-lt"/>
                          <a:ea typeface="ＭＳ 明朝"/>
                          <a:cs typeface="Times New Roman"/>
                        </a:rPr>
                        <a:t>Name</a:t>
                      </a:r>
                    </a:p>
                  </a:txBody>
                  <a:tcPr marL="68580" marR="68580" marT="0" marB="0" anchor="ctr"/>
                </a:tc>
                <a:tc>
                  <a:txBody>
                    <a:bodyPr/>
                    <a:lstStyle/>
                    <a:p>
                      <a:pPr algn="ctr"/>
                      <a:r>
                        <a:rPr lang="en-US" sz="2000" dirty="0" smtClean="0"/>
                        <a:t>Description</a:t>
                      </a:r>
                      <a:endParaRPr lang="en-US" sz="2000" dirty="0"/>
                    </a:p>
                  </a:txBody>
                  <a:tcPr anchor="ctr"/>
                </a:tc>
                <a:tc>
                  <a:txBody>
                    <a:bodyPr/>
                    <a:lstStyle/>
                    <a:p>
                      <a:pPr algn="ctr"/>
                      <a:r>
                        <a:rPr lang="en-US" sz="2000" dirty="0" smtClean="0"/>
                        <a:t>Status</a:t>
                      </a:r>
                      <a:endParaRPr lang="en-US" sz="2000" dirty="0"/>
                    </a:p>
                  </a:txBody>
                  <a:tcPr anchor="ctr"/>
                </a:tc>
              </a:tr>
              <a:tr h="407963">
                <a:tc>
                  <a:txBody>
                    <a:bodyPr/>
                    <a:lstStyle/>
                    <a:p>
                      <a:pPr marL="0" marR="0" algn="ctr">
                        <a:spcBef>
                          <a:spcPts val="0"/>
                        </a:spcBef>
                        <a:spcAft>
                          <a:spcPts val="0"/>
                        </a:spcAft>
                      </a:pPr>
                      <a:r>
                        <a:rPr lang="en-US" sz="2000" dirty="0">
                          <a:effectLst/>
                          <a:latin typeface="+mn-lt"/>
                          <a:ea typeface="ＭＳ 明朝"/>
                          <a:cs typeface="Times New Roman"/>
                        </a:rPr>
                        <a:t>4.1</a:t>
                      </a:r>
                    </a:p>
                  </a:txBody>
                  <a:tcPr marL="68580" marR="68580" marT="0" marB="0" anchor="ctr"/>
                </a:tc>
                <a:tc>
                  <a:txBody>
                    <a:bodyPr/>
                    <a:lstStyle/>
                    <a:p>
                      <a:pPr marL="0" marR="0" algn="ctr">
                        <a:spcBef>
                          <a:spcPts val="0"/>
                        </a:spcBef>
                        <a:spcAft>
                          <a:spcPts val="0"/>
                        </a:spcAft>
                      </a:pPr>
                      <a:r>
                        <a:rPr lang="en-US" sz="2000" dirty="0">
                          <a:effectLst/>
                          <a:latin typeface="+mn-lt"/>
                          <a:ea typeface="ＭＳ 明朝"/>
                          <a:cs typeface="Times New Roman"/>
                        </a:rPr>
                        <a:t>Control unit Housing</a:t>
                      </a: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Contains</a:t>
                      </a:r>
                      <a:r>
                        <a:rPr lang="en-US" sz="2000" baseline="0" dirty="0" smtClean="0"/>
                        <a:t> Control Unit &amp; a</a:t>
                      </a:r>
                      <a:r>
                        <a:rPr lang="en-US" sz="2000" dirty="0" smtClean="0"/>
                        <a:t>ccessories mounted permanently</a:t>
                      </a:r>
                    </a:p>
                  </a:txBody>
                  <a:tcPr anchor="ctr"/>
                </a:tc>
                <a:tc>
                  <a:txBody>
                    <a:bodyPr/>
                    <a:lstStyle/>
                    <a:p>
                      <a:pPr algn="ctr"/>
                      <a:r>
                        <a:rPr lang="en-US" sz="2000" dirty="0" smtClean="0">
                          <a:solidFill>
                            <a:srgbClr val="00B050"/>
                          </a:solidFill>
                          <a:latin typeface="+mn-lt"/>
                        </a:rPr>
                        <a:t>Completed</a:t>
                      </a:r>
                      <a:endParaRPr lang="en-US" sz="2000" dirty="0">
                        <a:solidFill>
                          <a:srgbClr val="3E6813"/>
                        </a:solidFill>
                      </a:endParaRPr>
                    </a:p>
                  </a:txBody>
                  <a:tcPr anchor="ctr"/>
                </a:tc>
              </a:tr>
              <a:tr h="407963">
                <a:tc>
                  <a:txBody>
                    <a:bodyPr/>
                    <a:lstStyle/>
                    <a:p>
                      <a:pPr marL="0" marR="0" algn="ctr">
                        <a:spcBef>
                          <a:spcPts val="0"/>
                        </a:spcBef>
                        <a:spcAft>
                          <a:spcPts val="0"/>
                        </a:spcAft>
                      </a:pPr>
                      <a:r>
                        <a:rPr lang="en-US" sz="2000">
                          <a:effectLst/>
                          <a:latin typeface="+mn-lt"/>
                          <a:ea typeface="ＭＳ 明朝"/>
                          <a:cs typeface="Times New Roman"/>
                        </a:rPr>
                        <a:t>4.2</a:t>
                      </a:r>
                    </a:p>
                  </a:txBody>
                  <a:tcPr marL="68580" marR="68580" marT="0" marB="0" anchor="ctr"/>
                </a:tc>
                <a:tc>
                  <a:txBody>
                    <a:bodyPr/>
                    <a:lstStyle/>
                    <a:p>
                      <a:pPr marL="0" marR="0" algn="ctr">
                        <a:spcBef>
                          <a:spcPts val="0"/>
                        </a:spcBef>
                        <a:spcAft>
                          <a:spcPts val="0"/>
                        </a:spcAft>
                      </a:pPr>
                      <a:r>
                        <a:rPr lang="en-US" sz="2000" dirty="0">
                          <a:effectLst/>
                          <a:latin typeface="+mn-lt"/>
                          <a:ea typeface="ＭＳ 明朝"/>
                          <a:cs typeface="Times New Roman"/>
                        </a:rPr>
                        <a:t>Soil Moisture Sensors Packaging</a:t>
                      </a: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Package containing</a:t>
                      </a:r>
                      <a:r>
                        <a:rPr lang="en-US" sz="2000" baseline="0" dirty="0" smtClean="0"/>
                        <a:t> soil moisture sensor</a:t>
                      </a:r>
                      <a:endParaRPr lang="en-US" sz="2000" dirty="0" smtClean="0"/>
                    </a:p>
                  </a:txBody>
                  <a:tcPr anchor="ctr"/>
                </a:tc>
                <a:tc>
                  <a:txBody>
                    <a:bodyPr/>
                    <a:lstStyle/>
                    <a:p>
                      <a:pPr algn="ctr"/>
                      <a:r>
                        <a:rPr lang="en-US" sz="2000" dirty="0" smtClean="0">
                          <a:solidFill>
                            <a:srgbClr val="00B050"/>
                          </a:solidFill>
                          <a:latin typeface="+mn-lt"/>
                        </a:rPr>
                        <a:t>Completed</a:t>
                      </a:r>
                      <a:endParaRPr lang="en-US" sz="2000" dirty="0">
                        <a:solidFill>
                          <a:srgbClr val="FFFF00"/>
                        </a:solidFill>
                      </a:endParaRPr>
                    </a:p>
                  </a:txBody>
                  <a:tcPr anchor="ctr"/>
                </a:tc>
              </a:tr>
              <a:tr h="407963">
                <a:tc>
                  <a:txBody>
                    <a:bodyPr/>
                    <a:lstStyle/>
                    <a:p>
                      <a:pPr marL="0" marR="0" algn="ctr">
                        <a:spcBef>
                          <a:spcPts val="0"/>
                        </a:spcBef>
                        <a:spcAft>
                          <a:spcPts val="0"/>
                        </a:spcAft>
                      </a:pPr>
                      <a:r>
                        <a:rPr lang="en-US" sz="2000">
                          <a:effectLst/>
                          <a:latin typeface="+mn-lt"/>
                          <a:ea typeface="ＭＳ 明朝"/>
                          <a:cs typeface="Times New Roman"/>
                        </a:rPr>
                        <a:t>4.3</a:t>
                      </a:r>
                    </a:p>
                  </a:txBody>
                  <a:tcPr marL="68580" marR="68580" marT="0" marB="0" anchor="ctr"/>
                </a:tc>
                <a:tc>
                  <a:txBody>
                    <a:bodyPr/>
                    <a:lstStyle/>
                    <a:p>
                      <a:pPr marL="0" marR="0" algn="ctr">
                        <a:spcBef>
                          <a:spcPts val="0"/>
                        </a:spcBef>
                        <a:spcAft>
                          <a:spcPts val="0"/>
                        </a:spcAft>
                      </a:pPr>
                      <a:r>
                        <a:rPr lang="en-US" sz="2000" dirty="0">
                          <a:effectLst/>
                          <a:latin typeface="+mn-lt"/>
                          <a:ea typeface="ＭＳ 明朝"/>
                          <a:cs typeface="Times New Roman"/>
                        </a:rPr>
                        <a:t>Rain Sensor Packaging</a:t>
                      </a:r>
                    </a:p>
                  </a:txBody>
                  <a:tcPr marL="68580" marR="68580" marT="0" marB="0" anchor="ctr"/>
                </a:tc>
                <a:tc>
                  <a:txBody>
                    <a:bodyPr/>
                    <a:lstStyle/>
                    <a:p>
                      <a:pPr algn="ctr"/>
                      <a:r>
                        <a:rPr lang="en-US" sz="2000" dirty="0" smtClean="0"/>
                        <a:t>Package</a:t>
                      </a:r>
                      <a:r>
                        <a:rPr lang="en-US" sz="2000" baseline="0" dirty="0" smtClean="0"/>
                        <a:t> containing rain sensor</a:t>
                      </a:r>
                      <a:endParaRPr lang="en-US" sz="2000" dirty="0"/>
                    </a:p>
                  </a:txBody>
                  <a:tcPr anchor="ctr"/>
                </a:tc>
                <a:tc>
                  <a:txBody>
                    <a:bodyPr/>
                    <a:lstStyle/>
                    <a:p>
                      <a:pPr algn="ctr"/>
                      <a:r>
                        <a:rPr lang="en-US" sz="2000" dirty="0" smtClean="0">
                          <a:solidFill>
                            <a:srgbClr val="00B050"/>
                          </a:solidFill>
                          <a:latin typeface="+mn-lt"/>
                        </a:rPr>
                        <a:t>Completed</a:t>
                      </a:r>
                      <a:endParaRPr lang="en-US" sz="2000" dirty="0">
                        <a:solidFill>
                          <a:srgbClr val="FFFF00"/>
                        </a:solidFill>
                      </a:endParaRPr>
                    </a:p>
                  </a:txBody>
                  <a:tcPr anchor="ctr"/>
                </a:tc>
              </a:tr>
              <a:tr h="407963">
                <a:tc>
                  <a:txBody>
                    <a:bodyPr/>
                    <a:lstStyle/>
                    <a:p>
                      <a:pPr marL="0" marR="0" algn="ctr">
                        <a:spcBef>
                          <a:spcPts val="0"/>
                        </a:spcBef>
                        <a:spcAft>
                          <a:spcPts val="0"/>
                        </a:spcAft>
                      </a:pPr>
                      <a:r>
                        <a:rPr lang="en-US" sz="2000">
                          <a:effectLst/>
                          <a:latin typeface="+mn-lt"/>
                          <a:ea typeface="ＭＳ 明朝"/>
                          <a:cs typeface="Times New Roman"/>
                        </a:rPr>
                        <a:t>4.4</a:t>
                      </a:r>
                    </a:p>
                  </a:txBody>
                  <a:tcPr marL="68580" marR="68580" marT="0" marB="0" anchor="ctr"/>
                </a:tc>
                <a:tc>
                  <a:txBody>
                    <a:bodyPr/>
                    <a:lstStyle/>
                    <a:p>
                      <a:pPr marL="0" marR="0" algn="ctr">
                        <a:spcBef>
                          <a:spcPts val="0"/>
                        </a:spcBef>
                        <a:spcAft>
                          <a:spcPts val="0"/>
                        </a:spcAft>
                      </a:pPr>
                      <a:r>
                        <a:rPr lang="en-US" sz="2000">
                          <a:effectLst/>
                          <a:latin typeface="+mn-lt"/>
                          <a:ea typeface="ＭＳ 明朝"/>
                          <a:cs typeface="Times New Roman"/>
                        </a:rPr>
                        <a:t>Connecting Cables</a:t>
                      </a:r>
                    </a:p>
                  </a:txBody>
                  <a:tcPr marL="68580" marR="68580" marT="0" marB="0" anchor="ctr"/>
                </a:tc>
                <a:tc>
                  <a:txBody>
                    <a:bodyPr/>
                    <a:lstStyle/>
                    <a:p>
                      <a:pPr algn="ctr"/>
                      <a:r>
                        <a:rPr lang="en-US" sz="2000" dirty="0" smtClean="0"/>
                        <a:t>(1) Power cable and (1) Ethernet cable inside the final packaging of HICS</a:t>
                      </a:r>
                      <a:endParaRPr 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00B050"/>
                          </a:solidFill>
                          <a:latin typeface="+mn-lt"/>
                        </a:rPr>
                        <a:t>Completed</a:t>
                      </a:r>
                      <a:endParaRPr lang="en-US" sz="2000" dirty="0" smtClean="0">
                        <a:solidFill>
                          <a:srgbClr val="FFFF00"/>
                        </a:solidFill>
                      </a:endParaRPr>
                    </a:p>
                  </a:txBody>
                  <a:tcPr anchor="ctr"/>
                </a:tc>
              </a:tr>
              <a:tr h="407963">
                <a:tc>
                  <a:txBody>
                    <a:bodyPr/>
                    <a:lstStyle/>
                    <a:p>
                      <a:pPr marL="0" marR="0" algn="ctr">
                        <a:spcBef>
                          <a:spcPts val="0"/>
                        </a:spcBef>
                        <a:spcAft>
                          <a:spcPts val="0"/>
                        </a:spcAft>
                      </a:pPr>
                      <a:r>
                        <a:rPr lang="en-US" sz="2000">
                          <a:effectLst/>
                          <a:latin typeface="+mn-lt"/>
                          <a:ea typeface="ＭＳ 明朝"/>
                          <a:cs typeface="Times New Roman"/>
                        </a:rPr>
                        <a:t>4.5</a:t>
                      </a:r>
                    </a:p>
                  </a:txBody>
                  <a:tcPr marL="68580" marR="68580" marT="0" marB="0" anchor="ctr"/>
                </a:tc>
                <a:tc>
                  <a:txBody>
                    <a:bodyPr/>
                    <a:lstStyle/>
                    <a:p>
                      <a:pPr marL="0" marR="0" algn="ctr">
                        <a:spcBef>
                          <a:spcPts val="0"/>
                        </a:spcBef>
                        <a:spcAft>
                          <a:spcPts val="0"/>
                        </a:spcAft>
                      </a:pPr>
                      <a:r>
                        <a:rPr lang="en-US" sz="2000">
                          <a:effectLst/>
                          <a:latin typeface="+mn-lt"/>
                          <a:ea typeface="ＭＳ 明朝"/>
                          <a:cs typeface="Times New Roman"/>
                        </a:rPr>
                        <a:t>Software Application</a:t>
                      </a:r>
                    </a:p>
                  </a:txBody>
                  <a:tcPr marL="68580" marR="68580" marT="0" marB="0" anchor="ctr"/>
                </a:tc>
                <a:tc>
                  <a:txBody>
                    <a:bodyPr/>
                    <a:lstStyle/>
                    <a:p>
                      <a:pPr algn="ctr"/>
                      <a:r>
                        <a:rPr lang="en-US" sz="2000" dirty="0" smtClean="0"/>
                        <a:t>A stand-alone web application that requires no set up from the user.</a:t>
                      </a:r>
                      <a:endParaRPr 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00B050"/>
                          </a:solidFill>
                          <a:latin typeface="+mn-lt"/>
                        </a:rPr>
                        <a:t>Completed</a:t>
                      </a:r>
                      <a:endParaRPr lang="en-US" sz="2000" dirty="0" smtClean="0">
                        <a:solidFill>
                          <a:srgbClr val="3E6813"/>
                        </a:solidFill>
                      </a:endParaRPr>
                    </a:p>
                    <a:p>
                      <a:pPr algn="ctr"/>
                      <a:endParaRPr lang="en-US" sz="2000" dirty="0">
                        <a:solidFill>
                          <a:srgbClr val="3E6813"/>
                        </a:solidFill>
                      </a:endParaRPr>
                    </a:p>
                  </a:txBody>
                  <a:tcPr anchor="ctr"/>
                </a:tc>
              </a:tr>
              <a:tr h="407963">
                <a:tc>
                  <a:txBody>
                    <a:bodyPr/>
                    <a:lstStyle/>
                    <a:p>
                      <a:pPr marL="0" marR="0" algn="ctr">
                        <a:spcBef>
                          <a:spcPts val="0"/>
                        </a:spcBef>
                        <a:spcAft>
                          <a:spcPts val="0"/>
                        </a:spcAft>
                      </a:pPr>
                      <a:r>
                        <a:rPr lang="en-US" sz="2000">
                          <a:effectLst/>
                          <a:latin typeface="+mn-lt"/>
                          <a:ea typeface="ＭＳ 明朝"/>
                          <a:cs typeface="Times New Roman"/>
                        </a:rPr>
                        <a:t>4.6</a:t>
                      </a:r>
                    </a:p>
                  </a:txBody>
                  <a:tcPr marL="68580" marR="68580" marT="0" marB="0" anchor="ctr"/>
                </a:tc>
                <a:tc>
                  <a:txBody>
                    <a:bodyPr/>
                    <a:lstStyle/>
                    <a:p>
                      <a:pPr marL="0" marR="0" algn="ctr">
                        <a:spcBef>
                          <a:spcPts val="0"/>
                        </a:spcBef>
                        <a:spcAft>
                          <a:spcPts val="0"/>
                        </a:spcAft>
                      </a:pPr>
                      <a:r>
                        <a:rPr lang="en-US" sz="2000">
                          <a:effectLst/>
                          <a:latin typeface="+mn-lt"/>
                          <a:ea typeface="ＭＳ 明朝"/>
                          <a:cs typeface="Times New Roman"/>
                        </a:rPr>
                        <a:t>User Manual</a:t>
                      </a:r>
                    </a:p>
                  </a:txBody>
                  <a:tcPr marL="68580" marR="68580" marT="0" marB="0" anchor="ctr"/>
                </a:tc>
                <a:tc>
                  <a:txBody>
                    <a:bodyPr/>
                    <a:lstStyle/>
                    <a:p>
                      <a:pPr algn="ctr"/>
                      <a:r>
                        <a:rPr lang="en-US" sz="2000" dirty="0" smtClean="0"/>
                        <a:t>Details containing use and operation of HICS</a:t>
                      </a:r>
                      <a:endParaRPr 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00B050"/>
                          </a:solidFill>
                          <a:latin typeface="+mn-lt"/>
                        </a:rPr>
                        <a:t>Completed</a:t>
                      </a:r>
                      <a:endParaRPr lang="en-US" sz="2000" dirty="0" smtClean="0">
                        <a:solidFill>
                          <a:srgbClr val="3E6813"/>
                        </a:solidFill>
                      </a:endParaRPr>
                    </a:p>
                    <a:p>
                      <a:pPr algn="ctr"/>
                      <a:endParaRPr lang="en-US" sz="2000" b="1" dirty="0">
                        <a:solidFill>
                          <a:srgbClr val="3E6813"/>
                        </a:solidFill>
                      </a:endParaRPr>
                    </a:p>
                  </a:txBody>
                  <a:tcPr anchor="ctr"/>
                </a:tc>
              </a:tr>
              <a:tr h="407963">
                <a:tc>
                  <a:txBody>
                    <a:bodyPr/>
                    <a:lstStyle/>
                    <a:p>
                      <a:pPr marL="0" marR="0" algn="ctr">
                        <a:spcBef>
                          <a:spcPts val="0"/>
                        </a:spcBef>
                        <a:spcAft>
                          <a:spcPts val="0"/>
                        </a:spcAft>
                      </a:pPr>
                      <a:r>
                        <a:rPr lang="en-US" sz="2000" dirty="0">
                          <a:effectLst/>
                          <a:latin typeface="+mn-lt"/>
                          <a:ea typeface="ＭＳ 明朝"/>
                          <a:cs typeface="Times New Roman"/>
                        </a:rPr>
                        <a:t>4.7</a:t>
                      </a:r>
                    </a:p>
                  </a:txBody>
                  <a:tcPr marL="68580" marR="68580" marT="0" marB="0" anchor="ctr"/>
                </a:tc>
                <a:tc>
                  <a:txBody>
                    <a:bodyPr/>
                    <a:lstStyle/>
                    <a:p>
                      <a:pPr marL="0" marR="0" algn="ctr">
                        <a:spcBef>
                          <a:spcPts val="0"/>
                        </a:spcBef>
                        <a:spcAft>
                          <a:spcPts val="0"/>
                        </a:spcAft>
                      </a:pPr>
                      <a:r>
                        <a:rPr lang="en-US" sz="2000" dirty="0">
                          <a:effectLst/>
                          <a:latin typeface="+mn-lt"/>
                          <a:ea typeface="ＭＳ 明朝"/>
                          <a:cs typeface="Times New Roman"/>
                        </a:rPr>
                        <a:t>Temperature Sensor Packaging</a:t>
                      </a: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Package containing</a:t>
                      </a:r>
                      <a:r>
                        <a:rPr lang="en-US" sz="2000" baseline="0" dirty="0" smtClean="0"/>
                        <a:t> temperature moisture sensor</a:t>
                      </a:r>
                      <a:endParaRPr lang="en-US" sz="20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00B050"/>
                          </a:solidFill>
                          <a:latin typeface="+mn-lt"/>
                        </a:rPr>
                        <a:t>Completed</a:t>
                      </a:r>
                      <a:endParaRPr lang="en-US" sz="2000" dirty="0" smtClean="0">
                        <a:solidFill>
                          <a:srgbClr val="FFFF00"/>
                        </a:solidFill>
                      </a:endParaRPr>
                    </a:p>
                  </a:txBody>
                  <a:tcPr anchor="ctr"/>
                </a:tc>
              </a:tr>
            </a:tbl>
          </a:graphicData>
        </a:graphic>
      </p:graphicFrame>
    </p:spTree>
    <p:extLst>
      <p:ext uri="{BB962C8B-B14F-4D97-AF65-F5344CB8AC3E}">
        <p14:creationId xmlns:p14="http://schemas.microsoft.com/office/powerpoint/2010/main" val="239047552"/>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8600" y="2819400"/>
            <a:ext cx="7315200" cy="2057400"/>
          </a:xfrm>
        </p:spPr>
        <p:txBody>
          <a:bodyPr anchor="ctr">
            <a:normAutofit/>
          </a:bodyPr>
          <a:lstStyle/>
          <a:p>
            <a:r>
              <a:rPr lang="en-US" sz="2800" b="0" dirty="0" smtClean="0">
                <a:latin typeface="+mj-lt"/>
              </a:rPr>
              <a:t>Project: Home Irrigation Control System (HICS)</a:t>
            </a:r>
            <a:br>
              <a:rPr lang="en-US" sz="2800" b="0" dirty="0" smtClean="0">
                <a:latin typeface="+mj-lt"/>
              </a:rPr>
            </a:br>
            <a:r>
              <a:rPr lang="en-US" sz="2800" b="0" dirty="0" smtClean="0">
                <a:latin typeface="+mj-lt"/>
              </a:rPr>
              <a:t>Team: </a:t>
            </a:r>
            <a:r>
              <a:rPr lang="en-US" sz="2800" b="0" dirty="0" err="1" smtClean="0">
                <a:latin typeface="+mj-lt"/>
              </a:rPr>
              <a:t>SmartGrass</a:t>
            </a:r>
            <a:r>
              <a:rPr lang="en-US" sz="2800" b="0" dirty="0" smtClean="0">
                <a:latin typeface="+mj-lt"/>
              </a:rPr>
              <a:t/>
            </a:r>
            <a:br>
              <a:rPr lang="en-US" sz="2800" b="0" dirty="0" smtClean="0">
                <a:latin typeface="+mj-lt"/>
              </a:rPr>
            </a:br>
            <a:r>
              <a:rPr lang="en-US" sz="2000" b="0" dirty="0" smtClean="0">
                <a:latin typeface="+mj-lt"/>
              </a:rPr>
              <a:t>5/8/2015</a:t>
            </a:r>
            <a:endParaRPr lang="en-US" sz="2000" b="0" dirty="0">
              <a:latin typeface="+mj-lt"/>
            </a:endParaRPr>
          </a:p>
        </p:txBody>
      </p:sp>
      <p:sp>
        <p:nvSpPr>
          <p:cNvPr id="7" name="Subtitle 2"/>
          <p:cNvSpPr txBox="1">
            <a:spLocks/>
          </p:cNvSpPr>
          <p:nvPr/>
        </p:nvSpPr>
        <p:spPr>
          <a:xfrm>
            <a:off x="35355" y="685800"/>
            <a:ext cx="3429000" cy="1752600"/>
          </a:xfrm>
          <a:prstGeom prst="rect">
            <a:avLst/>
          </a:prstGeom>
        </p:spPr>
        <p:txBody>
          <a:bodyPr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smtClean="0">
                <a:solidFill>
                  <a:schemeClr val="bg1"/>
                </a:solidFill>
                <a:latin typeface="+mj-lt"/>
              </a:rPr>
              <a:t>CSE Senior Design </a:t>
            </a:r>
          </a:p>
          <a:p>
            <a:pPr marL="0" indent="0" algn="ctr">
              <a:buNone/>
            </a:pPr>
            <a:r>
              <a:rPr lang="en-US" sz="1800" dirty="0" smtClean="0">
                <a:solidFill>
                  <a:schemeClr val="bg1"/>
                </a:solidFill>
                <a:latin typeface="+mj-lt"/>
              </a:rPr>
              <a:t>Final Prototype Presentation</a:t>
            </a:r>
          </a:p>
          <a:p>
            <a:pPr marL="0" indent="0" algn="ctr">
              <a:buNone/>
            </a:pPr>
            <a:r>
              <a:rPr lang="en-US" sz="1800" dirty="0" smtClean="0">
                <a:solidFill>
                  <a:schemeClr val="bg1"/>
                </a:solidFill>
                <a:latin typeface="+mj-lt"/>
              </a:rPr>
              <a:t>CSE 4317</a:t>
            </a:r>
          </a:p>
        </p:txBody>
      </p:sp>
      <p:pic>
        <p:nvPicPr>
          <p:cNvPr id="10" name="Picture 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505200" y="1"/>
            <a:ext cx="5562600" cy="2819399"/>
          </a:xfrm>
          <a:prstGeom prst="rect">
            <a:avLst/>
          </a:prstGeom>
        </p:spPr>
      </p:pic>
      <p:pic>
        <p:nvPicPr>
          <p:cNvPr id="2" name="Picture 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86566" y="4343400"/>
            <a:ext cx="5048203" cy="3786153"/>
          </a:xfrm>
          <a:prstGeom prst="rect">
            <a:avLst/>
          </a:prstGeom>
        </p:spPr>
      </p:pic>
      <p:pic>
        <p:nvPicPr>
          <p:cNvPr id="3" name="Picture 2"/>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447800" y="4364665"/>
            <a:ext cx="5048203" cy="3786153"/>
          </a:xfrm>
          <a:prstGeom prst="rect">
            <a:avLst/>
          </a:prstGeom>
        </p:spPr>
      </p:pic>
      <p:pic>
        <p:nvPicPr>
          <p:cNvPr id="4" name="Picture 3"/>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3717329" y="4343400"/>
            <a:ext cx="5048203" cy="3786153"/>
          </a:xfrm>
          <a:prstGeom prst="rect">
            <a:avLst/>
          </a:prstGeom>
        </p:spPr>
      </p:pic>
      <p:pic>
        <p:nvPicPr>
          <p:cNvPr id="8" name="Picture 7"/>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943600" y="4343400"/>
            <a:ext cx="5048203" cy="3786153"/>
          </a:xfrm>
          <a:prstGeom prst="rect">
            <a:avLst/>
          </a:prstGeom>
        </p:spPr>
      </p:pic>
      <p:sp>
        <p:nvSpPr>
          <p:cNvPr id="9" name="Rectangle 8"/>
          <p:cNvSpPr/>
          <p:nvPr/>
        </p:nvSpPr>
        <p:spPr>
          <a:xfrm>
            <a:off x="543783" y="6233412"/>
            <a:ext cx="1321195" cy="584775"/>
          </a:xfrm>
          <a:prstGeom prst="rect">
            <a:avLst/>
          </a:prstGeom>
        </p:spPr>
        <p:txBody>
          <a:bodyPr wrap="none">
            <a:spAutoFit/>
          </a:bodyPr>
          <a:lstStyle/>
          <a:p>
            <a:pPr algn="ctr"/>
            <a:r>
              <a:rPr lang="en-US" sz="1600" dirty="0" smtClean="0">
                <a:solidFill>
                  <a:schemeClr val="bg1"/>
                </a:solidFill>
              </a:rPr>
              <a:t>Belachew</a:t>
            </a:r>
            <a:endParaRPr lang="en-US" sz="1600" dirty="0">
              <a:solidFill>
                <a:schemeClr val="bg1"/>
              </a:solidFill>
            </a:endParaRPr>
          </a:p>
          <a:p>
            <a:pPr algn="ctr"/>
            <a:r>
              <a:rPr lang="en-US" sz="1600" dirty="0" smtClean="0">
                <a:solidFill>
                  <a:schemeClr val="bg1"/>
                </a:solidFill>
              </a:rPr>
              <a:t>Haile-Mariam</a:t>
            </a:r>
            <a:endParaRPr lang="en-US" sz="1600" dirty="0">
              <a:solidFill>
                <a:schemeClr val="bg1"/>
              </a:solidFill>
            </a:endParaRPr>
          </a:p>
        </p:txBody>
      </p:sp>
      <p:sp>
        <p:nvSpPr>
          <p:cNvPr id="11" name="Rectangle 10"/>
          <p:cNvSpPr/>
          <p:nvPr/>
        </p:nvSpPr>
        <p:spPr>
          <a:xfrm>
            <a:off x="3046073" y="6249841"/>
            <a:ext cx="870431" cy="584775"/>
          </a:xfrm>
          <a:prstGeom prst="rect">
            <a:avLst/>
          </a:prstGeom>
        </p:spPr>
        <p:txBody>
          <a:bodyPr wrap="none">
            <a:spAutoFit/>
          </a:bodyPr>
          <a:lstStyle/>
          <a:p>
            <a:pPr algn="ctr"/>
            <a:r>
              <a:rPr lang="en-US" sz="1600" dirty="0" err="1" smtClean="0">
                <a:solidFill>
                  <a:schemeClr val="bg1"/>
                </a:solidFill>
              </a:rPr>
              <a:t>Gautam</a:t>
            </a:r>
            <a:endParaRPr lang="en-US" sz="1600" dirty="0" smtClean="0">
              <a:solidFill>
                <a:schemeClr val="bg1"/>
              </a:solidFill>
            </a:endParaRPr>
          </a:p>
          <a:p>
            <a:pPr algn="ctr"/>
            <a:r>
              <a:rPr lang="en-US" sz="1600" dirty="0" err="1" smtClean="0">
                <a:solidFill>
                  <a:schemeClr val="bg1"/>
                </a:solidFill>
              </a:rPr>
              <a:t>Adhikari</a:t>
            </a:r>
            <a:endParaRPr lang="en-US" sz="1600" dirty="0">
              <a:solidFill>
                <a:schemeClr val="bg1"/>
              </a:solidFill>
            </a:endParaRPr>
          </a:p>
        </p:txBody>
      </p:sp>
      <p:sp>
        <p:nvSpPr>
          <p:cNvPr id="12" name="Rectangle 11"/>
          <p:cNvSpPr/>
          <p:nvPr/>
        </p:nvSpPr>
        <p:spPr>
          <a:xfrm>
            <a:off x="5282374" y="6223740"/>
            <a:ext cx="980588" cy="584775"/>
          </a:xfrm>
          <a:prstGeom prst="rect">
            <a:avLst/>
          </a:prstGeom>
        </p:spPr>
        <p:txBody>
          <a:bodyPr wrap="none">
            <a:spAutoFit/>
          </a:bodyPr>
          <a:lstStyle/>
          <a:p>
            <a:pPr algn="ctr"/>
            <a:r>
              <a:rPr lang="en-US" sz="1600" dirty="0" smtClean="0">
                <a:solidFill>
                  <a:schemeClr val="bg1"/>
                </a:solidFill>
              </a:rPr>
              <a:t>Jeremiah</a:t>
            </a:r>
          </a:p>
          <a:p>
            <a:pPr algn="ctr"/>
            <a:r>
              <a:rPr lang="en-US" sz="1600" dirty="0" smtClean="0">
                <a:solidFill>
                  <a:schemeClr val="bg1"/>
                </a:solidFill>
              </a:rPr>
              <a:t>O’Connor</a:t>
            </a:r>
            <a:endParaRPr lang="en-US" sz="1600" dirty="0">
              <a:solidFill>
                <a:schemeClr val="bg1"/>
              </a:solidFill>
            </a:endParaRPr>
          </a:p>
        </p:txBody>
      </p:sp>
      <p:sp>
        <p:nvSpPr>
          <p:cNvPr id="13" name="Rectangle 12"/>
          <p:cNvSpPr/>
          <p:nvPr/>
        </p:nvSpPr>
        <p:spPr>
          <a:xfrm>
            <a:off x="7678767" y="6223740"/>
            <a:ext cx="582339" cy="584775"/>
          </a:xfrm>
          <a:prstGeom prst="rect">
            <a:avLst/>
          </a:prstGeom>
        </p:spPr>
        <p:txBody>
          <a:bodyPr wrap="none">
            <a:spAutoFit/>
          </a:bodyPr>
          <a:lstStyle/>
          <a:p>
            <a:pPr algn="ctr"/>
            <a:r>
              <a:rPr lang="en-US" sz="1600" dirty="0" smtClean="0">
                <a:solidFill>
                  <a:schemeClr val="bg1"/>
                </a:solidFill>
              </a:rPr>
              <a:t>Tung</a:t>
            </a:r>
          </a:p>
          <a:p>
            <a:pPr algn="ctr"/>
            <a:r>
              <a:rPr lang="en-US" sz="1600" dirty="0" smtClean="0">
                <a:solidFill>
                  <a:schemeClr val="bg1"/>
                </a:solidFill>
              </a:rPr>
              <a:t>Vo</a:t>
            </a:r>
            <a:endParaRPr lang="en-US" sz="1600" dirty="0">
              <a:solidFill>
                <a:schemeClr val="bg1"/>
              </a:solidFill>
            </a:endParaRPr>
          </a:p>
        </p:txBody>
      </p:sp>
    </p:spTree>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Requirements Overview – Performance </a:t>
            </a:r>
            <a:r>
              <a:rPr lang="en-US" sz="2800" dirty="0" smtClean="0"/>
              <a:t>Requirements</a:t>
            </a:r>
            <a:endParaRPr lang="en-US" sz="2800" dirty="0"/>
          </a:p>
        </p:txBody>
      </p:sp>
      <p:graphicFrame>
        <p:nvGraphicFramePr>
          <p:cNvPr id="7" name="Table 6"/>
          <p:cNvGraphicFramePr>
            <a:graphicFrameLocks noGrp="1"/>
          </p:cNvGraphicFramePr>
          <p:nvPr>
            <p:extLst>
              <p:ext uri="{D42A27DB-BD31-4B8C-83A1-F6EECF244321}">
                <p14:modId xmlns:p14="http://schemas.microsoft.com/office/powerpoint/2010/main" val="3702803821"/>
              </p:ext>
            </p:extLst>
          </p:nvPr>
        </p:nvGraphicFramePr>
        <p:xfrm>
          <a:off x="0" y="756585"/>
          <a:ext cx="9143999" cy="5345276"/>
        </p:xfrm>
        <a:graphic>
          <a:graphicData uri="http://schemas.openxmlformats.org/drawingml/2006/table">
            <a:tbl>
              <a:tblPr firstRow="1" bandRow="1">
                <a:tableStyleId>{3C2FFA5D-87B4-456A-9821-1D502468CF0F}</a:tableStyleId>
              </a:tblPr>
              <a:tblGrid>
                <a:gridCol w="731823"/>
                <a:gridCol w="2411728"/>
                <a:gridCol w="4675801"/>
                <a:gridCol w="1324647"/>
              </a:tblGrid>
              <a:tr h="407516">
                <a:tc>
                  <a:txBody>
                    <a:bodyPr/>
                    <a:lstStyle/>
                    <a:p>
                      <a:pPr marL="0" marR="0" algn="ctr">
                        <a:spcBef>
                          <a:spcPts val="0"/>
                        </a:spcBef>
                        <a:spcAft>
                          <a:spcPts val="0"/>
                        </a:spcAft>
                      </a:pPr>
                      <a:r>
                        <a:rPr lang="en-US" sz="2000" dirty="0" err="1">
                          <a:effectLst/>
                          <a:latin typeface="+mn-lt"/>
                          <a:ea typeface="ＭＳ 明朝"/>
                          <a:cs typeface="Times New Roman"/>
                        </a:rPr>
                        <a:t>Req</a:t>
                      </a:r>
                      <a:r>
                        <a:rPr lang="en-US" sz="2000" dirty="0">
                          <a:effectLst/>
                          <a:latin typeface="+mn-lt"/>
                          <a:ea typeface="ＭＳ 明朝"/>
                          <a:cs typeface="Times New Roman"/>
                        </a:rPr>
                        <a:t> #</a:t>
                      </a:r>
                    </a:p>
                  </a:txBody>
                  <a:tcPr marL="68580" marR="68580" marT="0" marB="0" anchor="ctr"/>
                </a:tc>
                <a:tc>
                  <a:txBody>
                    <a:bodyPr/>
                    <a:lstStyle/>
                    <a:p>
                      <a:pPr marL="0" marR="0" algn="ctr">
                        <a:spcBef>
                          <a:spcPts val="0"/>
                        </a:spcBef>
                        <a:spcAft>
                          <a:spcPts val="0"/>
                        </a:spcAft>
                      </a:pPr>
                      <a:r>
                        <a:rPr lang="en-US" sz="2000">
                          <a:effectLst/>
                          <a:latin typeface="+mn-lt"/>
                          <a:ea typeface="ＭＳ 明朝"/>
                          <a:cs typeface="Times New Roman"/>
                        </a:rPr>
                        <a:t>Name</a:t>
                      </a:r>
                    </a:p>
                  </a:txBody>
                  <a:tcPr marL="68580" marR="68580" marT="0" marB="0" anchor="ctr"/>
                </a:tc>
                <a:tc>
                  <a:txBody>
                    <a:bodyPr/>
                    <a:lstStyle/>
                    <a:p>
                      <a:pPr algn="ctr"/>
                      <a:r>
                        <a:rPr lang="en-US" sz="2000" dirty="0" smtClean="0"/>
                        <a:t>Description</a:t>
                      </a:r>
                      <a:endParaRPr lang="en-US" sz="2000" dirty="0"/>
                    </a:p>
                  </a:txBody>
                  <a:tcPr anchor="ctr"/>
                </a:tc>
                <a:tc>
                  <a:txBody>
                    <a:bodyPr/>
                    <a:lstStyle/>
                    <a:p>
                      <a:pPr algn="ctr"/>
                      <a:r>
                        <a:rPr lang="en-US" sz="2000" dirty="0" smtClean="0"/>
                        <a:t>Status</a:t>
                      </a:r>
                      <a:endParaRPr lang="en-US" sz="2000" dirty="0"/>
                    </a:p>
                  </a:txBody>
                  <a:tcPr anchor="ctr"/>
                </a:tc>
              </a:tr>
              <a:tr h="700271">
                <a:tc>
                  <a:txBody>
                    <a:bodyPr/>
                    <a:lstStyle/>
                    <a:p>
                      <a:pPr marL="0" marR="0" algn="ctr">
                        <a:spcBef>
                          <a:spcPts val="0"/>
                        </a:spcBef>
                        <a:spcAft>
                          <a:spcPts val="0"/>
                        </a:spcAft>
                      </a:pPr>
                      <a:r>
                        <a:rPr lang="en-US" sz="2000" dirty="0">
                          <a:effectLst/>
                          <a:latin typeface="+mn-lt"/>
                          <a:ea typeface="ＭＳ 明朝"/>
                          <a:cs typeface="Times New Roman"/>
                        </a:rPr>
                        <a:t>5.1</a:t>
                      </a:r>
                    </a:p>
                  </a:txBody>
                  <a:tcPr marL="68580" marR="68580" marT="0" marB="0" anchor="ctr"/>
                </a:tc>
                <a:tc>
                  <a:txBody>
                    <a:bodyPr/>
                    <a:lstStyle/>
                    <a:p>
                      <a:pPr marL="0" marR="0" algn="ctr">
                        <a:spcBef>
                          <a:spcPts val="0"/>
                        </a:spcBef>
                        <a:spcAft>
                          <a:spcPts val="0"/>
                        </a:spcAft>
                      </a:pPr>
                      <a:r>
                        <a:rPr lang="en-US" sz="2000" dirty="0">
                          <a:effectLst/>
                          <a:latin typeface="+mn-lt"/>
                          <a:ea typeface="ＭＳ 明朝"/>
                          <a:cs typeface="Times New Roman"/>
                        </a:rPr>
                        <a:t>Sensor Accuracy</a:t>
                      </a: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Accurate sensor reading is necessary for</a:t>
                      </a:r>
                      <a:r>
                        <a:rPr lang="en-US" sz="2000" baseline="0" dirty="0" smtClean="0"/>
                        <a:t> </a:t>
                      </a:r>
                      <a:r>
                        <a:rPr lang="en-US" sz="2000" dirty="0" smtClean="0"/>
                        <a:t>efficient watering schedules</a:t>
                      </a:r>
                    </a:p>
                  </a:txBody>
                  <a:tcPr anchor="ctr"/>
                </a:tc>
                <a:tc>
                  <a:txBody>
                    <a:bodyPr/>
                    <a:lstStyle/>
                    <a:p>
                      <a:pPr algn="ctr"/>
                      <a:r>
                        <a:rPr lang="en-US" sz="2000" dirty="0" smtClean="0">
                          <a:solidFill>
                            <a:srgbClr val="00B050"/>
                          </a:solidFill>
                          <a:latin typeface="+mn-lt"/>
                        </a:rPr>
                        <a:t>Completed</a:t>
                      </a:r>
                      <a:endParaRPr lang="en-US" sz="2000" dirty="0">
                        <a:solidFill>
                          <a:srgbClr val="3E6813"/>
                        </a:solidFill>
                      </a:endParaRPr>
                    </a:p>
                  </a:txBody>
                  <a:tcPr anchor="ctr"/>
                </a:tc>
              </a:tr>
              <a:tr h="700271">
                <a:tc>
                  <a:txBody>
                    <a:bodyPr/>
                    <a:lstStyle/>
                    <a:p>
                      <a:pPr marL="0" marR="0" algn="ctr">
                        <a:spcBef>
                          <a:spcPts val="0"/>
                        </a:spcBef>
                        <a:spcAft>
                          <a:spcPts val="0"/>
                        </a:spcAft>
                      </a:pPr>
                      <a:r>
                        <a:rPr lang="en-US" sz="2000">
                          <a:effectLst/>
                          <a:latin typeface="+mn-lt"/>
                          <a:ea typeface="ＭＳ 明朝"/>
                          <a:cs typeface="Times New Roman"/>
                        </a:rPr>
                        <a:t>5.2</a:t>
                      </a:r>
                    </a:p>
                  </a:txBody>
                  <a:tcPr marL="68580" marR="68580" marT="0" marB="0" anchor="ctr"/>
                </a:tc>
                <a:tc>
                  <a:txBody>
                    <a:bodyPr/>
                    <a:lstStyle/>
                    <a:p>
                      <a:pPr marL="0" marR="0" algn="ctr">
                        <a:spcBef>
                          <a:spcPts val="0"/>
                        </a:spcBef>
                        <a:spcAft>
                          <a:spcPts val="0"/>
                        </a:spcAft>
                      </a:pPr>
                      <a:r>
                        <a:rPr lang="en-US" sz="2000" dirty="0">
                          <a:effectLst/>
                          <a:latin typeface="+mn-lt"/>
                          <a:ea typeface="ＭＳ 明朝"/>
                          <a:cs typeface="Times New Roman"/>
                        </a:rPr>
                        <a:t>Rain Detection</a:t>
                      </a: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In case of rain, the rain sensor must quickly transmit an alert to the control unit </a:t>
                      </a:r>
                    </a:p>
                  </a:txBody>
                  <a:tcPr anchor="ctr"/>
                </a:tc>
                <a:tc>
                  <a:txBody>
                    <a:bodyPr/>
                    <a:lstStyle/>
                    <a:p>
                      <a:pPr algn="ctr"/>
                      <a:r>
                        <a:rPr lang="en-US" sz="2000" dirty="0" smtClean="0">
                          <a:solidFill>
                            <a:srgbClr val="00B050"/>
                          </a:solidFill>
                          <a:latin typeface="+mn-lt"/>
                        </a:rPr>
                        <a:t>Completed</a:t>
                      </a:r>
                      <a:endParaRPr lang="en-US" sz="2000" dirty="0">
                        <a:solidFill>
                          <a:srgbClr val="3E6813"/>
                        </a:solidFill>
                      </a:endParaRPr>
                    </a:p>
                  </a:txBody>
                  <a:tcPr anchor="ctr"/>
                </a:tc>
              </a:tr>
              <a:tr h="1309203">
                <a:tc>
                  <a:txBody>
                    <a:bodyPr/>
                    <a:lstStyle/>
                    <a:p>
                      <a:pPr marL="0" marR="0" algn="ctr">
                        <a:spcBef>
                          <a:spcPts val="0"/>
                        </a:spcBef>
                        <a:spcAft>
                          <a:spcPts val="0"/>
                        </a:spcAft>
                      </a:pPr>
                      <a:r>
                        <a:rPr lang="en-US" sz="2000">
                          <a:effectLst/>
                          <a:latin typeface="+mn-lt"/>
                          <a:ea typeface="ＭＳ 明朝"/>
                          <a:cs typeface="Times New Roman"/>
                        </a:rPr>
                        <a:t>5.3</a:t>
                      </a:r>
                    </a:p>
                  </a:txBody>
                  <a:tcPr marL="68580" marR="68580" marT="0" marB="0" anchor="ctr"/>
                </a:tc>
                <a:tc>
                  <a:txBody>
                    <a:bodyPr/>
                    <a:lstStyle/>
                    <a:p>
                      <a:pPr marL="0" marR="0" algn="ctr">
                        <a:spcBef>
                          <a:spcPts val="0"/>
                        </a:spcBef>
                        <a:spcAft>
                          <a:spcPts val="0"/>
                        </a:spcAft>
                      </a:pPr>
                      <a:r>
                        <a:rPr lang="en-US" sz="2000" dirty="0">
                          <a:effectLst/>
                          <a:latin typeface="+mn-lt"/>
                          <a:ea typeface="ＭＳ 明朝"/>
                          <a:cs typeface="Times New Roman"/>
                        </a:rPr>
                        <a:t>Communication between Web application </a:t>
                      </a:r>
                      <a:r>
                        <a:rPr lang="en-US" sz="2000" dirty="0" smtClean="0">
                          <a:effectLst/>
                          <a:latin typeface="+mn-lt"/>
                          <a:ea typeface="ＭＳ 明朝"/>
                          <a:cs typeface="Times New Roman"/>
                        </a:rPr>
                        <a:t>&amp;</a:t>
                      </a:r>
                      <a:r>
                        <a:rPr lang="en-US" sz="2000" baseline="0" dirty="0" smtClean="0">
                          <a:effectLst/>
                          <a:latin typeface="+mn-lt"/>
                          <a:ea typeface="ＭＳ 明朝"/>
                          <a:cs typeface="Times New Roman"/>
                        </a:rPr>
                        <a:t> </a:t>
                      </a:r>
                      <a:r>
                        <a:rPr lang="en-US" sz="2000" dirty="0" smtClean="0">
                          <a:effectLst/>
                          <a:latin typeface="+mn-lt"/>
                          <a:ea typeface="ＭＳ 明朝"/>
                          <a:cs typeface="Times New Roman"/>
                        </a:rPr>
                        <a:t>Central </a:t>
                      </a:r>
                      <a:r>
                        <a:rPr lang="en-US" sz="2000" dirty="0">
                          <a:effectLst/>
                          <a:latin typeface="+mn-lt"/>
                          <a:ea typeface="ＭＳ 明朝"/>
                          <a:cs typeface="Times New Roman"/>
                        </a:rPr>
                        <a:t>Control Unit</a:t>
                      </a:r>
                    </a:p>
                  </a:txBody>
                  <a:tcPr marL="68580" marR="68580" marT="0" marB="0" anchor="ctr"/>
                </a:tc>
                <a:tc>
                  <a:txBody>
                    <a:bodyPr/>
                    <a:lstStyle/>
                    <a:p>
                      <a:pPr algn="ctr"/>
                      <a:r>
                        <a:rPr lang="en-US" sz="2000" b="1" dirty="0" smtClean="0"/>
                        <a:t> </a:t>
                      </a:r>
                      <a:r>
                        <a:rPr lang="en-US" sz="2000" dirty="0" smtClean="0"/>
                        <a:t>The user will be able to set watering schedules through the web application to send a signal to the central control unit to</a:t>
                      </a:r>
                      <a:r>
                        <a:rPr lang="en-US" sz="2000" baseline="0" dirty="0" smtClean="0"/>
                        <a:t> </a:t>
                      </a:r>
                      <a:r>
                        <a:rPr lang="en-US" sz="2000" dirty="0" smtClean="0"/>
                        <a:t>initiate watering. </a:t>
                      </a:r>
                      <a:endParaRPr lang="en-US" sz="2000" dirty="0"/>
                    </a:p>
                  </a:txBody>
                  <a:tcPr anchor="ctr"/>
                </a:tc>
                <a:tc>
                  <a:txBody>
                    <a:bodyPr/>
                    <a:lstStyle/>
                    <a:p>
                      <a:pPr algn="ctr"/>
                      <a:r>
                        <a:rPr lang="en-US" sz="2000" dirty="0" smtClean="0">
                          <a:solidFill>
                            <a:srgbClr val="00B050"/>
                          </a:solidFill>
                          <a:latin typeface="+mn-lt"/>
                        </a:rPr>
                        <a:t>Completed</a:t>
                      </a:r>
                      <a:endParaRPr lang="en-US" sz="2000" dirty="0">
                        <a:solidFill>
                          <a:srgbClr val="3E6813"/>
                        </a:solidFill>
                      </a:endParaRPr>
                    </a:p>
                  </a:txBody>
                  <a:tcPr anchor="ctr"/>
                </a:tc>
              </a:tr>
              <a:tr h="1217863">
                <a:tc>
                  <a:txBody>
                    <a:bodyPr/>
                    <a:lstStyle/>
                    <a:p>
                      <a:pPr marL="0" marR="0" algn="ctr">
                        <a:spcBef>
                          <a:spcPts val="0"/>
                        </a:spcBef>
                        <a:spcAft>
                          <a:spcPts val="0"/>
                        </a:spcAft>
                      </a:pPr>
                      <a:r>
                        <a:rPr lang="en-US" sz="2000">
                          <a:effectLst/>
                          <a:latin typeface="+mn-lt"/>
                          <a:ea typeface="ＭＳ 明朝"/>
                          <a:cs typeface="Times New Roman"/>
                        </a:rPr>
                        <a:t>5.4</a:t>
                      </a:r>
                    </a:p>
                  </a:txBody>
                  <a:tcPr marL="68580" marR="68580" marT="0" marB="0" anchor="ctr"/>
                </a:tc>
                <a:tc>
                  <a:txBody>
                    <a:bodyPr/>
                    <a:lstStyle/>
                    <a:p>
                      <a:pPr marL="0" marR="0" algn="ctr">
                        <a:spcBef>
                          <a:spcPts val="0"/>
                        </a:spcBef>
                        <a:spcAft>
                          <a:spcPts val="0"/>
                        </a:spcAft>
                      </a:pPr>
                      <a:r>
                        <a:rPr lang="en-US" sz="2000" dirty="0">
                          <a:effectLst/>
                          <a:latin typeface="+mn-lt"/>
                          <a:ea typeface="ＭＳ 明朝"/>
                          <a:cs typeface="Times New Roman"/>
                        </a:rPr>
                        <a:t>Communication between Soil Moisture Sensor and Central Control Unit</a:t>
                      </a:r>
                    </a:p>
                  </a:txBody>
                  <a:tcPr marL="68580" marR="68580" marT="0" marB="0" anchor="ctr"/>
                </a:tc>
                <a:tc>
                  <a:txBody>
                    <a:bodyPr/>
                    <a:lstStyle/>
                    <a:p>
                      <a:pPr algn="ctr"/>
                      <a:r>
                        <a:rPr lang="en-US" sz="2000" dirty="0" smtClean="0"/>
                        <a:t>The soil moisture sensors will communicate with the central control unit to relay information about soil moisture</a:t>
                      </a:r>
                      <a:endParaRPr 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00B050"/>
                          </a:solidFill>
                          <a:latin typeface="+mn-lt"/>
                        </a:rPr>
                        <a:t>Completed</a:t>
                      </a:r>
                      <a:endParaRPr lang="en-US" sz="2000" dirty="0" smtClean="0">
                        <a:solidFill>
                          <a:srgbClr val="3E6813"/>
                        </a:solidFill>
                      </a:endParaRPr>
                    </a:p>
                    <a:p>
                      <a:pPr algn="ctr"/>
                      <a:endParaRPr lang="en-US" sz="2000" dirty="0">
                        <a:solidFill>
                          <a:srgbClr val="3E6813"/>
                        </a:solidFill>
                      </a:endParaRPr>
                    </a:p>
                  </a:txBody>
                  <a:tcPr anchor="ctr"/>
                </a:tc>
              </a:tr>
              <a:tr h="1004737">
                <a:tc>
                  <a:txBody>
                    <a:bodyPr/>
                    <a:lstStyle/>
                    <a:p>
                      <a:pPr marL="0" marR="0" algn="ctr">
                        <a:spcBef>
                          <a:spcPts val="0"/>
                        </a:spcBef>
                        <a:spcAft>
                          <a:spcPts val="0"/>
                        </a:spcAft>
                      </a:pPr>
                      <a:r>
                        <a:rPr lang="en-US" sz="2000">
                          <a:effectLst/>
                          <a:latin typeface="+mn-lt"/>
                          <a:ea typeface="ＭＳ 明朝"/>
                          <a:cs typeface="Times New Roman"/>
                        </a:rPr>
                        <a:t>5.5</a:t>
                      </a:r>
                    </a:p>
                  </a:txBody>
                  <a:tcPr marL="68580" marR="68580" marT="0" marB="0" anchor="ctr"/>
                </a:tc>
                <a:tc>
                  <a:txBody>
                    <a:bodyPr/>
                    <a:lstStyle/>
                    <a:p>
                      <a:pPr marL="0" marR="0" algn="ctr">
                        <a:spcBef>
                          <a:spcPts val="0"/>
                        </a:spcBef>
                        <a:spcAft>
                          <a:spcPts val="0"/>
                        </a:spcAft>
                      </a:pPr>
                      <a:r>
                        <a:rPr lang="en-US" sz="2000">
                          <a:effectLst/>
                          <a:latin typeface="+mn-lt"/>
                          <a:ea typeface="ＭＳ 明朝"/>
                          <a:cs typeface="Times New Roman"/>
                        </a:rPr>
                        <a:t>Device Power Malfunction</a:t>
                      </a:r>
                    </a:p>
                  </a:txBody>
                  <a:tcPr marL="68580" marR="68580" marT="0" marB="0" anchor="ctr"/>
                </a:tc>
                <a:tc>
                  <a:txBody>
                    <a:bodyPr/>
                    <a:lstStyle/>
                    <a:p>
                      <a:pPr algn="ctr"/>
                      <a:r>
                        <a:rPr lang="en-US" sz="2000" dirty="0" smtClean="0"/>
                        <a:t>If the server fails to receive communication from the central control it will notify the user that the system is offline.</a:t>
                      </a:r>
                      <a:endParaRPr 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00B050"/>
                          </a:solidFill>
                          <a:latin typeface="+mn-lt"/>
                        </a:rPr>
                        <a:t>Completed</a:t>
                      </a:r>
                      <a:endParaRPr lang="en-US" sz="2000" dirty="0" smtClean="0">
                        <a:solidFill>
                          <a:srgbClr val="3E6813"/>
                        </a:solidFill>
                      </a:endParaRPr>
                    </a:p>
                    <a:p>
                      <a:pPr algn="ctr"/>
                      <a:endParaRPr lang="en-US" sz="2000" dirty="0">
                        <a:solidFill>
                          <a:srgbClr val="3E6813"/>
                        </a:solidFill>
                      </a:endParaRPr>
                    </a:p>
                  </a:txBody>
                  <a:tcPr anchor="ctr"/>
                </a:tc>
              </a:tr>
            </a:tbl>
          </a:graphicData>
        </a:graphic>
      </p:graphicFrame>
    </p:spTree>
    <p:extLst>
      <p:ext uri="{BB962C8B-B14F-4D97-AF65-F5344CB8AC3E}">
        <p14:creationId xmlns:p14="http://schemas.microsoft.com/office/powerpoint/2010/main" val="2996633311"/>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Requirements Overview – Safety </a:t>
            </a:r>
            <a:r>
              <a:rPr lang="en-US" sz="3200" dirty="0" smtClean="0"/>
              <a:t>Requirements</a:t>
            </a:r>
            <a:endParaRPr lang="en-US" sz="3200" dirty="0"/>
          </a:p>
        </p:txBody>
      </p:sp>
      <p:graphicFrame>
        <p:nvGraphicFramePr>
          <p:cNvPr id="7" name="Table 6"/>
          <p:cNvGraphicFramePr>
            <a:graphicFrameLocks noGrp="1"/>
          </p:cNvGraphicFramePr>
          <p:nvPr>
            <p:extLst>
              <p:ext uri="{D42A27DB-BD31-4B8C-83A1-F6EECF244321}">
                <p14:modId xmlns:p14="http://schemas.microsoft.com/office/powerpoint/2010/main" val="1880625175"/>
              </p:ext>
            </p:extLst>
          </p:nvPr>
        </p:nvGraphicFramePr>
        <p:xfrm>
          <a:off x="0" y="762000"/>
          <a:ext cx="9099427" cy="3425483"/>
        </p:xfrm>
        <a:graphic>
          <a:graphicData uri="http://schemas.openxmlformats.org/drawingml/2006/table">
            <a:tbl>
              <a:tblPr firstRow="1" bandRow="1">
                <a:tableStyleId>{3C2FFA5D-87B4-456A-9821-1D502468CF0F}</a:tableStyleId>
              </a:tblPr>
              <a:tblGrid>
                <a:gridCol w="728256"/>
                <a:gridCol w="2399972"/>
                <a:gridCol w="4653009"/>
                <a:gridCol w="1318190"/>
              </a:tblGrid>
              <a:tr h="407963">
                <a:tc>
                  <a:txBody>
                    <a:bodyPr/>
                    <a:lstStyle/>
                    <a:p>
                      <a:pPr marL="0" marR="0" algn="ctr">
                        <a:spcBef>
                          <a:spcPts val="0"/>
                        </a:spcBef>
                        <a:spcAft>
                          <a:spcPts val="0"/>
                        </a:spcAft>
                      </a:pPr>
                      <a:r>
                        <a:rPr lang="en-US" sz="2000" dirty="0" err="1">
                          <a:effectLst/>
                          <a:latin typeface="+mn-lt"/>
                          <a:ea typeface="ＭＳ 明朝"/>
                          <a:cs typeface="Times New Roman"/>
                        </a:rPr>
                        <a:t>Req</a:t>
                      </a:r>
                      <a:r>
                        <a:rPr lang="en-US" sz="2000" dirty="0">
                          <a:effectLst/>
                          <a:latin typeface="+mn-lt"/>
                          <a:ea typeface="ＭＳ 明朝"/>
                          <a:cs typeface="Times New Roman"/>
                        </a:rPr>
                        <a:t> #</a:t>
                      </a:r>
                    </a:p>
                  </a:txBody>
                  <a:tcPr marL="68580" marR="68580" marT="0" marB="0" anchor="ctr"/>
                </a:tc>
                <a:tc>
                  <a:txBody>
                    <a:bodyPr/>
                    <a:lstStyle/>
                    <a:p>
                      <a:pPr marL="0" marR="0" algn="ctr">
                        <a:spcBef>
                          <a:spcPts val="0"/>
                        </a:spcBef>
                        <a:spcAft>
                          <a:spcPts val="0"/>
                        </a:spcAft>
                      </a:pPr>
                      <a:r>
                        <a:rPr lang="en-US" sz="2000">
                          <a:effectLst/>
                          <a:latin typeface="+mn-lt"/>
                          <a:ea typeface="ＭＳ 明朝"/>
                          <a:cs typeface="Times New Roman"/>
                        </a:rPr>
                        <a:t>Name</a:t>
                      </a:r>
                    </a:p>
                  </a:txBody>
                  <a:tcPr marL="68580" marR="68580" marT="0" marB="0" anchor="ctr"/>
                </a:tc>
                <a:tc>
                  <a:txBody>
                    <a:bodyPr/>
                    <a:lstStyle/>
                    <a:p>
                      <a:pPr algn="ctr"/>
                      <a:r>
                        <a:rPr lang="en-US" sz="2000" dirty="0" smtClean="0"/>
                        <a:t>Description</a:t>
                      </a:r>
                      <a:endParaRPr lang="en-US" sz="2000" dirty="0"/>
                    </a:p>
                  </a:txBody>
                  <a:tcPr anchor="ctr"/>
                </a:tc>
                <a:tc>
                  <a:txBody>
                    <a:bodyPr/>
                    <a:lstStyle/>
                    <a:p>
                      <a:pPr algn="ctr"/>
                      <a:r>
                        <a:rPr lang="en-US" sz="2000" dirty="0" smtClean="0"/>
                        <a:t>Status</a:t>
                      </a:r>
                      <a:endParaRPr lang="en-US" sz="2000" dirty="0"/>
                    </a:p>
                  </a:txBody>
                  <a:tcPr anchor="ctr"/>
                </a:tc>
              </a:tr>
              <a:tr h="407963">
                <a:tc>
                  <a:txBody>
                    <a:bodyPr/>
                    <a:lstStyle/>
                    <a:p>
                      <a:pPr marL="0" marR="0" algn="ctr">
                        <a:spcBef>
                          <a:spcPts val="0"/>
                        </a:spcBef>
                        <a:spcAft>
                          <a:spcPts val="0"/>
                        </a:spcAft>
                      </a:pPr>
                      <a:r>
                        <a:rPr lang="en-US" sz="2000">
                          <a:effectLst/>
                          <a:latin typeface="+mn-lt"/>
                          <a:ea typeface="ＭＳ 明朝"/>
                          <a:cs typeface="Times New Roman"/>
                        </a:rPr>
                        <a:t>6.1</a:t>
                      </a:r>
                    </a:p>
                  </a:txBody>
                  <a:tcPr marL="68580" marR="68580" marT="0" marB="0" anchor="ctr"/>
                </a:tc>
                <a:tc>
                  <a:txBody>
                    <a:bodyPr/>
                    <a:lstStyle/>
                    <a:p>
                      <a:pPr marL="0" marR="0" algn="ctr">
                        <a:spcBef>
                          <a:spcPts val="0"/>
                        </a:spcBef>
                        <a:spcAft>
                          <a:spcPts val="0"/>
                        </a:spcAft>
                      </a:pPr>
                      <a:r>
                        <a:rPr lang="en-US" sz="2000" dirty="0">
                          <a:effectLst/>
                          <a:latin typeface="+mn-lt"/>
                          <a:ea typeface="ＭＳ 明朝"/>
                          <a:cs typeface="Times New Roman"/>
                        </a:rPr>
                        <a:t>Soil Moisture Sensor Insulation</a:t>
                      </a: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 The electronic components of the soil moisture sensors must be properly insulated against external environmental 	conditions. </a:t>
                      </a:r>
                    </a:p>
                  </a:txBody>
                  <a:tcPr anchor="ctr"/>
                </a:tc>
                <a:tc>
                  <a:txBody>
                    <a:bodyPr/>
                    <a:lstStyle/>
                    <a:p>
                      <a:pPr algn="ctr"/>
                      <a:r>
                        <a:rPr lang="en-US" sz="2000" dirty="0" smtClean="0">
                          <a:solidFill>
                            <a:srgbClr val="FF0000"/>
                          </a:solidFill>
                        </a:rPr>
                        <a:t>Not Completed</a:t>
                      </a:r>
                      <a:endParaRPr lang="en-US" sz="2000" dirty="0">
                        <a:solidFill>
                          <a:srgbClr val="FF0000"/>
                        </a:solidFill>
                      </a:endParaRPr>
                    </a:p>
                  </a:txBody>
                  <a:tcPr anchor="ctr"/>
                </a:tc>
              </a:tr>
              <a:tr h="407963">
                <a:tc>
                  <a:txBody>
                    <a:bodyPr/>
                    <a:lstStyle/>
                    <a:p>
                      <a:pPr marL="0" marR="0" algn="ctr">
                        <a:spcBef>
                          <a:spcPts val="0"/>
                        </a:spcBef>
                        <a:spcAft>
                          <a:spcPts val="0"/>
                        </a:spcAft>
                      </a:pPr>
                      <a:r>
                        <a:rPr lang="en-US" sz="2000">
                          <a:effectLst/>
                          <a:latin typeface="+mn-lt"/>
                          <a:ea typeface="ＭＳ 明朝"/>
                          <a:cs typeface="Times New Roman"/>
                        </a:rPr>
                        <a:t>6.2</a:t>
                      </a:r>
                    </a:p>
                  </a:txBody>
                  <a:tcPr marL="68580" marR="68580" marT="0" marB="0" anchor="ctr"/>
                </a:tc>
                <a:tc>
                  <a:txBody>
                    <a:bodyPr/>
                    <a:lstStyle/>
                    <a:p>
                      <a:pPr marL="0" marR="0" algn="ctr">
                        <a:spcBef>
                          <a:spcPts val="0"/>
                        </a:spcBef>
                        <a:spcAft>
                          <a:spcPts val="0"/>
                        </a:spcAft>
                      </a:pPr>
                      <a:r>
                        <a:rPr lang="en-US" sz="2000" dirty="0">
                          <a:effectLst/>
                          <a:latin typeface="+mn-lt"/>
                          <a:ea typeface="ＭＳ 明朝"/>
                          <a:cs typeface="Times New Roman"/>
                        </a:rPr>
                        <a:t>Central Control Unit Temperature</a:t>
                      </a: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Efficient air flow and low temperatures must be 	established while the central control unit is in operation</a:t>
                      </a:r>
                    </a:p>
                  </a:txBody>
                  <a:tcPr anchor="ctr"/>
                </a:tc>
                <a:tc>
                  <a:txBody>
                    <a:bodyPr/>
                    <a:lstStyle/>
                    <a:p>
                      <a:pPr algn="ctr"/>
                      <a:r>
                        <a:rPr lang="en-US" sz="2000" dirty="0" smtClean="0">
                          <a:solidFill>
                            <a:srgbClr val="00B050"/>
                          </a:solidFill>
                          <a:latin typeface="+mn-lt"/>
                        </a:rPr>
                        <a:t>Completed</a:t>
                      </a:r>
                      <a:endParaRPr lang="en-US" sz="2000" dirty="0">
                        <a:solidFill>
                          <a:srgbClr val="3E6813"/>
                        </a:solidFill>
                      </a:endParaRPr>
                    </a:p>
                  </a:txBody>
                  <a:tcPr anchor="ctr"/>
                </a:tc>
              </a:tr>
              <a:tr h="407963">
                <a:tc>
                  <a:txBody>
                    <a:bodyPr/>
                    <a:lstStyle/>
                    <a:p>
                      <a:pPr marL="0" marR="0" algn="ctr">
                        <a:spcBef>
                          <a:spcPts val="0"/>
                        </a:spcBef>
                        <a:spcAft>
                          <a:spcPts val="0"/>
                        </a:spcAft>
                      </a:pPr>
                      <a:r>
                        <a:rPr lang="en-US" sz="2000" dirty="0">
                          <a:effectLst/>
                          <a:latin typeface="+mn-lt"/>
                          <a:ea typeface="ＭＳ 明朝"/>
                          <a:cs typeface="Times New Roman"/>
                        </a:rPr>
                        <a:t>6.3</a:t>
                      </a:r>
                    </a:p>
                  </a:txBody>
                  <a:tcPr marL="68580" marR="68580" marT="0" marB="0" anchor="ctr"/>
                </a:tc>
                <a:tc>
                  <a:txBody>
                    <a:bodyPr/>
                    <a:lstStyle/>
                    <a:p>
                      <a:pPr marL="0" marR="0" algn="ctr">
                        <a:spcBef>
                          <a:spcPts val="0"/>
                        </a:spcBef>
                        <a:spcAft>
                          <a:spcPts val="0"/>
                        </a:spcAft>
                      </a:pPr>
                      <a:r>
                        <a:rPr lang="en-US" sz="2000">
                          <a:effectLst/>
                          <a:latin typeface="+mn-lt"/>
                          <a:ea typeface="ＭＳ 明朝"/>
                          <a:cs typeface="Times New Roman"/>
                        </a:rPr>
                        <a:t>Proper Wiring of Central Conctol Unit</a:t>
                      </a:r>
                    </a:p>
                  </a:txBody>
                  <a:tcPr marL="68580" marR="68580" marT="0" marB="0" anchor="ctr"/>
                </a:tc>
                <a:tc>
                  <a:txBody>
                    <a:bodyPr/>
                    <a:lstStyle/>
                    <a:p>
                      <a:pPr algn="ctr"/>
                      <a:r>
                        <a:rPr lang="en-US" sz="2000" dirty="0" smtClean="0"/>
                        <a:t>The central control unit will be powered from an 	external wall plug.. </a:t>
                      </a:r>
                      <a:endParaRPr lang="en-US" sz="2000" dirty="0"/>
                    </a:p>
                  </a:txBody>
                  <a:tcPr anchor="ctr"/>
                </a:tc>
                <a:tc>
                  <a:txBody>
                    <a:bodyPr/>
                    <a:lstStyle/>
                    <a:p>
                      <a:pPr algn="ctr"/>
                      <a:r>
                        <a:rPr lang="en-US" sz="2000" dirty="0" smtClean="0">
                          <a:solidFill>
                            <a:srgbClr val="00B050"/>
                          </a:solidFill>
                          <a:latin typeface="+mn-lt"/>
                        </a:rPr>
                        <a:t>Completed</a:t>
                      </a:r>
                      <a:endParaRPr lang="en-US" sz="2000" dirty="0">
                        <a:solidFill>
                          <a:srgbClr val="3E6813"/>
                        </a:solidFill>
                      </a:endParaRPr>
                    </a:p>
                  </a:txBody>
                  <a:tcPr anchor="ctr"/>
                </a:tc>
              </a:tr>
            </a:tbl>
          </a:graphicData>
        </a:graphic>
      </p:graphicFrame>
    </p:spTree>
    <p:extLst>
      <p:ext uri="{BB962C8B-B14F-4D97-AF65-F5344CB8AC3E}">
        <p14:creationId xmlns:p14="http://schemas.microsoft.com/office/powerpoint/2010/main" val="1806709298"/>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686800" cy="685800"/>
          </a:xfrm>
        </p:spPr>
        <p:txBody>
          <a:bodyPr>
            <a:noAutofit/>
          </a:bodyPr>
          <a:lstStyle/>
          <a:p>
            <a:r>
              <a:rPr lang="en-US" sz="2400" dirty="0"/>
              <a:t>Requirements Overview – Maintenance </a:t>
            </a:r>
            <a:r>
              <a:rPr lang="en-US" sz="2400" dirty="0" smtClean="0"/>
              <a:t>and Support Requirements</a:t>
            </a:r>
            <a:endParaRPr lang="en-US" sz="2400" dirty="0"/>
          </a:p>
        </p:txBody>
      </p:sp>
      <p:graphicFrame>
        <p:nvGraphicFramePr>
          <p:cNvPr id="7" name="Table 6"/>
          <p:cNvGraphicFramePr>
            <a:graphicFrameLocks noGrp="1"/>
          </p:cNvGraphicFramePr>
          <p:nvPr>
            <p:extLst>
              <p:ext uri="{D42A27DB-BD31-4B8C-83A1-F6EECF244321}">
                <p14:modId xmlns:p14="http://schemas.microsoft.com/office/powerpoint/2010/main" val="375656818"/>
              </p:ext>
            </p:extLst>
          </p:nvPr>
        </p:nvGraphicFramePr>
        <p:xfrm>
          <a:off x="7189" y="762000"/>
          <a:ext cx="9136811" cy="4827563"/>
        </p:xfrm>
        <a:graphic>
          <a:graphicData uri="http://schemas.openxmlformats.org/drawingml/2006/table">
            <a:tbl>
              <a:tblPr firstRow="1" bandRow="1">
                <a:tableStyleId>{3C2FFA5D-87B4-456A-9821-1D502468CF0F}</a:tableStyleId>
              </a:tblPr>
              <a:tblGrid>
                <a:gridCol w="726900"/>
                <a:gridCol w="2395504"/>
                <a:gridCol w="4644346"/>
                <a:gridCol w="1370061"/>
              </a:tblGrid>
              <a:tr h="407963">
                <a:tc>
                  <a:txBody>
                    <a:bodyPr/>
                    <a:lstStyle/>
                    <a:p>
                      <a:pPr marL="0" marR="0" algn="ctr">
                        <a:spcBef>
                          <a:spcPts val="0"/>
                        </a:spcBef>
                        <a:spcAft>
                          <a:spcPts val="0"/>
                        </a:spcAft>
                      </a:pPr>
                      <a:r>
                        <a:rPr lang="en-US" sz="2000" dirty="0" err="1">
                          <a:effectLst/>
                          <a:latin typeface="+mn-lt"/>
                          <a:ea typeface="ＭＳ 明朝"/>
                          <a:cs typeface="Times New Roman"/>
                        </a:rPr>
                        <a:t>Req</a:t>
                      </a:r>
                      <a:r>
                        <a:rPr lang="en-US" sz="2000" dirty="0">
                          <a:effectLst/>
                          <a:latin typeface="+mn-lt"/>
                          <a:ea typeface="ＭＳ 明朝"/>
                          <a:cs typeface="Times New Roman"/>
                        </a:rPr>
                        <a:t> #</a:t>
                      </a:r>
                    </a:p>
                  </a:txBody>
                  <a:tcPr marL="68580" marR="68580" marT="0" marB="0" anchor="ctr"/>
                </a:tc>
                <a:tc>
                  <a:txBody>
                    <a:bodyPr/>
                    <a:lstStyle/>
                    <a:p>
                      <a:pPr marL="0" marR="0" algn="ctr">
                        <a:spcBef>
                          <a:spcPts val="0"/>
                        </a:spcBef>
                        <a:spcAft>
                          <a:spcPts val="0"/>
                        </a:spcAft>
                      </a:pPr>
                      <a:r>
                        <a:rPr lang="en-US" sz="2000" dirty="0">
                          <a:effectLst/>
                          <a:latin typeface="+mn-lt"/>
                          <a:ea typeface="ＭＳ 明朝"/>
                          <a:cs typeface="Times New Roman"/>
                        </a:rPr>
                        <a:t>Name</a:t>
                      </a:r>
                    </a:p>
                  </a:txBody>
                  <a:tcPr marL="68580" marR="68580" marT="0" marB="0" anchor="ctr"/>
                </a:tc>
                <a:tc>
                  <a:txBody>
                    <a:bodyPr/>
                    <a:lstStyle/>
                    <a:p>
                      <a:pPr algn="ctr"/>
                      <a:r>
                        <a:rPr lang="en-US" sz="2000" dirty="0" smtClean="0"/>
                        <a:t>Description</a:t>
                      </a:r>
                      <a:endParaRPr lang="en-US" sz="2000" dirty="0"/>
                    </a:p>
                  </a:txBody>
                  <a:tcPr anchor="ctr"/>
                </a:tc>
                <a:tc>
                  <a:txBody>
                    <a:bodyPr/>
                    <a:lstStyle/>
                    <a:p>
                      <a:pPr algn="ctr"/>
                      <a:r>
                        <a:rPr lang="en-US" sz="2000" dirty="0" smtClean="0"/>
                        <a:t>Status</a:t>
                      </a:r>
                      <a:endParaRPr lang="en-US" sz="2000" dirty="0"/>
                    </a:p>
                  </a:txBody>
                  <a:tcPr anchor="ctr"/>
                </a:tc>
              </a:tr>
              <a:tr h="407963">
                <a:tc>
                  <a:txBody>
                    <a:bodyPr/>
                    <a:lstStyle/>
                    <a:p>
                      <a:pPr marL="0" marR="0" algn="ctr">
                        <a:spcBef>
                          <a:spcPts val="0"/>
                        </a:spcBef>
                        <a:spcAft>
                          <a:spcPts val="0"/>
                        </a:spcAft>
                      </a:pPr>
                      <a:r>
                        <a:rPr lang="en-US" sz="2000" dirty="0">
                          <a:effectLst/>
                          <a:latin typeface="+mn-lt"/>
                          <a:ea typeface="ＭＳ 明朝"/>
                          <a:cs typeface="Times New Roman"/>
                        </a:rPr>
                        <a:t>7.1</a:t>
                      </a:r>
                    </a:p>
                  </a:txBody>
                  <a:tcPr marL="68580" marR="68580" marT="0" marB="0" anchor="ctr"/>
                </a:tc>
                <a:tc>
                  <a:txBody>
                    <a:bodyPr/>
                    <a:lstStyle/>
                    <a:p>
                      <a:pPr marL="0" marR="0" algn="ctr">
                        <a:spcBef>
                          <a:spcPts val="0"/>
                        </a:spcBef>
                        <a:spcAft>
                          <a:spcPts val="0"/>
                        </a:spcAft>
                      </a:pPr>
                      <a:r>
                        <a:rPr lang="en-US" sz="2000" dirty="0">
                          <a:effectLst/>
                          <a:latin typeface="+mn-lt"/>
                          <a:ea typeface="ＭＳ 明朝"/>
                          <a:cs typeface="Times New Roman"/>
                        </a:rPr>
                        <a:t>Sensor Maintenance</a:t>
                      </a:r>
                    </a:p>
                  </a:txBody>
                  <a:tcPr marL="68580" marR="68580" marT="0" marB="0" anchor="ctr"/>
                </a:tc>
                <a:tc>
                  <a:txBody>
                    <a:bodyPr/>
                    <a:lstStyle/>
                    <a:p>
                      <a:pPr algn="ctr"/>
                      <a:r>
                        <a:rPr lang="en-US" sz="2000" dirty="0" smtClean="0"/>
                        <a:t>The all</a:t>
                      </a:r>
                      <a:r>
                        <a:rPr lang="en-US" sz="2000" baseline="0" dirty="0" smtClean="0"/>
                        <a:t> </a:t>
                      </a:r>
                      <a:r>
                        <a:rPr lang="en-US" sz="2000" dirty="0" smtClean="0"/>
                        <a:t>sensors will be replaceable in the event of hardware failure.</a:t>
                      </a:r>
                      <a:endParaRPr lang="en-US" sz="2000" dirty="0"/>
                    </a:p>
                  </a:txBody>
                  <a:tcPr anchor="ctr"/>
                </a:tc>
                <a:tc>
                  <a:txBody>
                    <a:bodyPr/>
                    <a:lstStyle/>
                    <a:p>
                      <a:pPr algn="ctr"/>
                      <a:r>
                        <a:rPr lang="en-US" sz="2000" dirty="0" smtClean="0">
                          <a:solidFill>
                            <a:srgbClr val="00B050"/>
                          </a:solidFill>
                          <a:latin typeface="+mn-lt"/>
                        </a:rPr>
                        <a:t>Completed</a:t>
                      </a:r>
                      <a:endParaRPr lang="en-US" sz="2000" dirty="0">
                        <a:solidFill>
                          <a:srgbClr val="3E6813"/>
                        </a:solidFill>
                      </a:endParaRPr>
                    </a:p>
                  </a:txBody>
                  <a:tcPr anchor="ctr"/>
                </a:tc>
              </a:tr>
              <a:tr h="407963">
                <a:tc>
                  <a:txBody>
                    <a:bodyPr/>
                    <a:lstStyle/>
                    <a:p>
                      <a:pPr marL="0" marR="0" algn="ctr">
                        <a:spcBef>
                          <a:spcPts val="0"/>
                        </a:spcBef>
                        <a:spcAft>
                          <a:spcPts val="0"/>
                        </a:spcAft>
                      </a:pPr>
                      <a:r>
                        <a:rPr lang="en-US" sz="2000">
                          <a:effectLst/>
                          <a:latin typeface="+mn-lt"/>
                          <a:ea typeface="ＭＳ 明朝"/>
                          <a:cs typeface="Times New Roman"/>
                        </a:rPr>
                        <a:t>7.2</a:t>
                      </a:r>
                    </a:p>
                  </a:txBody>
                  <a:tcPr marL="68580" marR="68580" marT="0" marB="0" anchor="ctr"/>
                </a:tc>
                <a:tc>
                  <a:txBody>
                    <a:bodyPr/>
                    <a:lstStyle/>
                    <a:p>
                      <a:pPr marL="0" marR="0" algn="ctr">
                        <a:spcBef>
                          <a:spcPts val="0"/>
                        </a:spcBef>
                        <a:spcAft>
                          <a:spcPts val="0"/>
                        </a:spcAft>
                      </a:pPr>
                      <a:r>
                        <a:rPr lang="en-US" sz="2000" dirty="0">
                          <a:effectLst/>
                          <a:latin typeface="+mn-lt"/>
                          <a:ea typeface="ＭＳ 明朝"/>
                          <a:cs typeface="Times New Roman"/>
                        </a:rPr>
                        <a:t>Software Maintenance</a:t>
                      </a: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All source code files and its</a:t>
                      </a:r>
                      <a:r>
                        <a:rPr lang="en-US" sz="2000" baseline="0" dirty="0" smtClean="0"/>
                        <a:t> </a:t>
                      </a:r>
                      <a:r>
                        <a:rPr lang="en-US" sz="2000" dirty="0" smtClean="0"/>
                        <a:t>documentation</a:t>
                      </a:r>
                      <a:r>
                        <a:rPr lang="en-US" sz="2000" baseline="0" dirty="0" smtClean="0"/>
                        <a:t> </a:t>
                      </a:r>
                      <a:r>
                        <a:rPr lang="en-US" sz="2000" dirty="0" smtClean="0"/>
                        <a:t>must be available for software</a:t>
                      </a:r>
                      <a:r>
                        <a:rPr lang="en-US" sz="2000" baseline="0" dirty="0" smtClean="0"/>
                        <a:t> </a:t>
                      </a:r>
                      <a:r>
                        <a:rPr lang="en-US" sz="2000" dirty="0" smtClean="0"/>
                        <a:t>maintenance and troubleshooting. </a:t>
                      </a:r>
                    </a:p>
                  </a:txBody>
                  <a:tcPr anchor="ctr"/>
                </a:tc>
                <a:tc>
                  <a:txBody>
                    <a:bodyPr/>
                    <a:lstStyle/>
                    <a:p>
                      <a:pPr algn="ctr"/>
                      <a:r>
                        <a:rPr lang="en-US" sz="2000" dirty="0" smtClean="0">
                          <a:solidFill>
                            <a:srgbClr val="00B050"/>
                          </a:solidFill>
                          <a:latin typeface="+mn-lt"/>
                        </a:rPr>
                        <a:t>Completed</a:t>
                      </a:r>
                      <a:endParaRPr lang="en-US" sz="2000" dirty="0">
                        <a:solidFill>
                          <a:srgbClr val="3E6813"/>
                        </a:solidFill>
                      </a:endParaRPr>
                    </a:p>
                  </a:txBody>
                  <a:tcPr anchor="ctr"/>
                </a:tc>
              </a:tr>
              <a:tr h="407963">
                <a:tc>
                  <a:txBody>
                    <a:bodyPr/>
                    <a:lstStyle/>
                    <a:p>
                      <a:pPr marL="0" marR="0" algn="ctr">
                        <a:spcBef>
                          <a:spcPts val="0"/>
                        </a:spcBef>
                        <a:spcAft>
                          <a:spcPts val="0"/>
                        </a:spcAft>
                      </a:pPr>
                      <a:r>
                        <a:rPr lang="en-US" sz="2000">
                          <a:effectLst/>
                          <a:latin typeface="+mn-lt"/>
                          <a:ea typeface="ＭＳ 明朝"/>
                          <a:cs typeface="Times New Roman"/>
                        </a:rPr>
                        <a:t>7.3</a:t>
                      </a:r>
                    </a:p>
                  </a:txBody>
                  <a:tcPr marL="68580" marR="68580" marT="0" marB="0" anchor="ctr"/>
                </a:tc>
                <a:tc>
                  <a:txBody>
                    <a:bodyPr/>
                    <a:lstStyle/>
                    <a:p>
                      <a:pPr marL="0" marR="0" algn="ctr">
                        <a:spcBef>
                          <a:spcPts val="0"/>
                        </a:spcBef>
                        <a:spcAft>
                          <a:spcPts val="0"/>
                        </a:spcAft>
                      </a:pPr>
                      <a:r>
                        <a:rPr lang="en-US" sz="2000" dirty="0">
                          <a:effectLst/>
                          <a:latin typeface="+mn-lt"/>
                          <a:ea typeface="ＭＳ 明朝"/>
                          <a:cs typeface="Times New Roman"/>
                        </a:rPr>
                        <a:t>Source Code Documentation</a:t>
                      </a:r>
                    </a:p>
                  </a:txBody>
                  <a:tcPr marL="68580" marR="68580" marT="0" marB="0" anchor="ctr"/>
                </a:tc>
                <a:tc>
                  <a:txBody>
                    <a:bodyPr/>
                    <a:lstStyle/>
                    <a:p>
                      <a:pPr algn="ctr"/>
                      <a:r>
                        <a:rPr lang="en-US" sz="2000" b="1" dirty="0" smtClean="0"/>
                        <a:t> </a:t>
                      </a:r>
                      <a:r>
                        <a:rPr lang="en-US" sz="2000" dirty="0" smtClean="0"/>
                        <a:t>All source code files for HICS will be extensively commented to support future updates and troubleshooting</a:t>
                      </a:r>
                      <a:endParaRPr lang="en-US" sz="2000" dirty="0"/>
                    </a:p>
                  </a:txBody>
                  <a:tcPr anchor="ctr"/>
                </a:tc>
                <a:tc>
                  <a:txBody>
                    <a:bodyPr/>
                    <a:lstStyle/>
                    <a:p>
                      <a:pPr algn="ctr"/>
                      <a:r>
                        <a:rPr lang="en-US" sz="2000" dirty="0" smtClean="0">
                          <a:solidFill>
                            <a:srgbClr val="00B050"/>
                          </a:solidFill>
                          <a:latin typeface="+mn-lt"/>
                        </a:rPr>
                        <a:t>Completed</a:t>
                      </a:r>
                      <a:endParaRPr lang="en-US" sz="2000" dirty="0">
                        <a:solidFill>
                          <a:srgbClr val="3E6813"/>
                        </a:solidFill>
                      </a:endParaRPr>
                    </a:p>
                  </a:txBody>
                  <a:tcPr anchor="ctr"/>
                </a:tc>
              </a:tr>
              <a:tr h="407963">
                <a:tc>
                  <a:txBody>
                    <a:bodyPr/>
                    <a:lstStyle/>
                    <a:p>
                      <a:pPr marL="0" marR="0" algn="ctr">
                        <a:spcBef>
                          <a:spcPts val="0"/>
                        </a:spcBef>
                        <a:spcAft>
                          <a:spcPts val="0"/>
                        </a:spcAft>
                      </a:pPr>
                      <a:r>
                        <a:rPr lang="en-US" sz="2000">
                          <a:effectLst/>
                          <a:latin typeface="+mn-lt"/>
                          <a:ea typeface="ＭＳ 明朝"/>
                          <a:cs typeface="Times New Roman"/>
                        </a:rPr>
                        <a:t>7.4</a:t>
                      </a:r>
                    </a:p>
                  </a:txBody>
                  <a:tcPr marL="68580" marR="68580" marT="0" marB="0" anchor="ctr"/>
                </a:tc>
                <a:tc>
                  <a:txBody>
                    <a:bodyPr/>
                    <a:lstStyle/>
                    <a:p>
                      <a:pPr marL="0" marR="0" algn="ctr">
                        <a:spcBef>
                          <a:spcPts val="0"/>
                        </a:spcBef>
                        <a:spcAft>
                          <a:spcPts val="0"/>
                        </a:spcAft>
                      </a:pPr>
                      <a:r>
                        <a:rPr lang="en-US" sz="2000" dirty="0">
                          <a:effectLst/>
                          <a:latin typeface="+mn-lt"/>
                          <a:ea typeface="ＭＳ 明朝"/>
                          <a:cs typeface="Times New Roman"/>
                        </a:rPr>
                        <a:t>Scalability</a:t>
                      </a:r>
                    </a:p>
                  </a:txBody>
                  <a:tcPr marL="68580" marR="68580" marT="0" marB="0" anchor="ctr"/>
                </a:tc>
                <a:tc>
                  <a:txBody>
                    <a:bodyPr/>
                    <a:lstStyle/>
                    <a:p>
                      <a:pPr algn="ctr"/>
                      <a:r>
                        <a:rPr lang="en-US" sz="2000" dirty="0" smtClean="0"/>
                        <a:t>The central control unit will support adding</a:t>
                      </a:r>
                      <a:r>
                        <a:rPr lang="en-US" sz="2000" baseline="0" dirty="0" smtClean="0"/>
                        <a:t> </a:t>
                      </a:r>
                      <a:r>
                        <a:rPr lang="en-US" sz="2000" dirty="0" smtClean="0"/>
                        <a:t>additional valves or soil sensors.</a:t>
                      </a:r>
                      <a:endParaRPr 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00B050"/>
                          </a:solidFill>
                          <a:latin typeface="+mn-lt"/>
                        </a:rPr>
                        <a:t>Completed</a:t>
                      </a:r>
                      <a:endParaRPr lang="en-US" sz="2000" dirty="0" smtClean="0">
                        <a:solidFill>
                          <a:srgbClr val="3E6813"/>
                        </a:solidFill>
                      </a:endParaRPr>
                    </a:p>
                    <a:p>
                      <a:pPr algn="ctr"/>
                      <a:endParaRPr lang="en-US" sz="2000" dirty="0">
                        <a:solidFill>
                          <a:srgbClr val="3E6813"/>
                        </a:solidFill>
                      </a:endParaRPr>
                    </a:p>
                  </a:txBody>
                  <a:tcPr anchor="ctr"/>
                </a:tc>
              </a:tr>
              <a:tr h="407963">
                <a:tc>
                  <a:txBody>
                    <a:bodyPr/>
                    <a:lstStyle/>
                    <a:p>
                      <a:pPr marL="0" marR="0" algn="ctr">
                        <a:spcBef>
                          <a:spcPts val="0"/>
                        </a:spcBef>
                        <a:spcAft>
                          <a:spcPts val="0"/>
                        </a:spcAft>
                      </a:pPr>
                      <a:r>
                        <a:rPr lang="en-US" sz="2000" dirty="0">
                          <a:effectLst/>
                          <a:latin typeface="+mn-lt"/>
                          <a:ea typeface="ＭＳ 明朝"/>
                          <a:cs typeface="Times New Roman"/>
                        </a:rPr>
                        <a:t>7.5</a:t>
                      </a:r>
                    </a:p>
                  </a:txBody>
                  <a:tcPr marL="68580" marR="68580" marT="0" marB="0" anchor="ctr"/>
                </a:tc>
                <a:tc>
                  <a:txBody>
                    <a:bodyPr/>
                    <a:lstStyle/>
                    <a:p>
                      <a:pPr marL="0" marR="0" algn="ctr">
                        <a:spcBef>
                          <a:spcPts val="0"/>
                        </a:spcBef>
                        <a:spcAft>
                          <a:spcPts val="0"/>
                        </a:spcAft>
                      </a:pPr>
                      <a:r>
                        <a:rPr lang="en-US" sz="2000" dirty="0">
                          <a:effectLst/>
                          <a:latin typeface="+mn-lt"/>
                          <a:ea typeface="ＭＳ 明朝"/>
                          <a:cs typeface="Times New Roman"/>
                        </a:rPr>
                        <a:t>Troubleshooting Guide</a:t>
                      </a:r>
                    </a:p>
                  </a:txBody>
                  <a:tcPr marL="68580" marR="68580" marT="0" marB="0" anchor="ctr"/>
                </a:tc>
                <a:tc>
                  <a:txBody>
                    <a:bodyPr/>
                    <a:lstStyle/>
                    <a:p>
                      <a:pPr algn="ctr"/>
                      <a:r>
                        <a:rPr lang="en-US" sz="2000" dirty="0" smtClean="0"/>
                        <a:t>A troubleshooting guide</a:t>
                      </a:r>
                      <a:r>
                        <a:rPr lang="en-US" sz="2000" baseline="0" dirty="0" smtClean="0"/>
                        <a:t> will be in the User Manual to help user figure out any problems</a:t>
                      </a:r>
                      <a:endParaRPr 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00B050"/>
                          </a:solidFill>
                          <a:latin typeface="+mn-lt"/>
                        </a:rPr>
                        <a:t>Completed</a:t>
                      </a:r>
                      <a:endParaRPr lang="en-US" sz="2000" dirty="0" smtClean="0">
                        <a:solidFill>
                          <a:srgbClr val="3E6813"/>
                        </a:solidFill>
                      </a:endParaRPr>
                    </a:p>
                    <a:p>
                      <a:pPr algn="ctr"/>
                      <a:endParaRPr lang="en-US" sz="2000" dirty="0">
                        <a:solidFill>
                          <a:srgbClr val="3E6813"/>
                        </a:solidFill>
                      </a:endParaRPr>
                    </a:p>
                  </a:txBody>
                  <a:tcPr anchor="ctr"/>
                </a:tc>
              </a:tr>
            </a:tbl>
          </a:graphicData>
        </a:graphic>
      </p:graphicFrame>
    </p:spTree>
    <p:extLst>
      <p:ext uri="{BB962C8B-B14F-4D97-AF65-F5344CB8AC3E}">
        <p14:creationId xmlns:p14="http://schemas.microsoft.com/office/powerpoint/2010/main" val="2246417131"/>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Requirements Overview – Other </a:t>
            </a:r>
            <a:r>
              <a:rPr lang="en-US" sz="3200" dirty="0" smtClean="0"/>
              <a:t>Requirements</a:t>
            </a:r>
            <a:endParaRPr lang="en-US" sz="3200" dirty="0"/>
          </a:p>
        </p:txBody>
      </p:sp>
      <p:graphicFrame>
        <p:nvGraphicFramePr>
          <p:cNvPr id="7" name="Table 6"/>
          <p:cNvGraphicFramePr>
            <a:graphicFrameLocks noGrp="1"/>
          </p:cNvGraphicFramePr>
          <p:nvPr>
            <p:extLst>
              <p:ext uri="{D42A27DB-BD31-4B8C-83A1-F6EECF244321}">
                <p14:modId xmlns:p14="http://schemas.microsoft.com/office/powerpoint/2010/main" val="2557881537"/>
              </p:ext>
            </p:extLst>
          </p:nvPr>
        </p:nvGraphicFramePr>
        <p:xfrm>
          <a:off x="8290" y="762000"/>
          <a:ext cx="9135710" cy="5437163"/>
        </p:xfrm>
        <a:graphic>
          <a:graphicData uri="http://schemas.openxmlformats.org/drawingml/2006/table">
            <a:tbl>
              <a:tblPr firstRow="1" bandRow="1">
                <a:tableStyleId>{3C2FFA5D-87B4-456A-9821-1D502468CF0F}</a:tableStyleId>
              </a:tblPr>
              <a:tblGrid>
                <a:gridCol w="780893"/>
                <a:gridCol w="2248409"/>
                <a:gridCol w="4736963"/>
                <a:gridCol w="1369445"/>
              </a:tblGrid>
              <a:tr h="407963">
                <a:tc>
                  <a:txBody>
                    <a:bodyPr/>
                    <a:lstStyle/>
                    <a:p>
                      <a:pPr marL="0" marR="0" algn="ctr">
                        <a:spcBef>
                          <a:spcPts val="0"/>
                        </a:spcBef>
                        <a:spcAft>
                          <a:spcPts val="0"/>
                        </a:spcAft>
                      </a:pPr>
                      <a:r>
                        <a:rPr lang="en-US" sz="2000" dirty="0" err="1" smtClean="0">
                          <a:effectLst/>
                          <a:latin typeface="+mn-lt"/>
                          <a:ea typeface="ＭＳ 明朝"/>
                          <a:cs typeface="Times New Roman"/>
                        </a:rPr>
                        <a:t>Req</a:t>
                      </a:r>
                      <a:r>
                        <a:rPr lang="en-US" sz="2000" baseline="0" dirty="0" smtClean="0">
                          <a:effectLst/>
                          <a:latin typeface="+mn-lt"/>
                          <a:ea typeface="ＭＳ 明朝"/>
                          <a:cs typeface="Times New Roman"/>
                        </a:rPr>
                        <a:t> </a:t>
                      </a:r>
                      <a:r>
                        <a:rPr lang="en-US" sz="2000" dirty="0" smtClean="0">
                          <a:effectLst/>
                          <a:latin typeface="+mn-lt"/>
                          <a:ea typeface="ＭＳ 明朝"/>
                          <a:cs typeface="Times New Roman"/>
                        </a:rPr>
                        <a:t>#</a:t>
                      </a:r>
                      <a:endParaRPr lang="en-US" sz="2000" dirty="0">
                        <a:effectLst/>
                        <a:latin typeface="+mn-lt"/>
                        <a:ea typeface="ＭＳ 明朝"/>
                        <a:cs typeface="Times New Roman"/>
                      </a:endParaRPr>
                    </a:p>
                  </a:txBody>
                  <a:tcPr marL="68580" marR="68580" marT="0" marB="0" anchor="ctr"/>
                </a:tc>
                <a:tc>
                  <a:txBody>
                    <a:bodyPr/>
                    <a:lstStyle/>
                    <a:p>
                      <a:pPr marL="0" marR="0" algn="ctr">
                        <a:spcBef>
                          <a:spcPts val="0"/>
                        </a:spcBef>
                        <a:spcAft>
                          <a:spcPts val="0"/>
                        </a:spcAft>
                      </a:pPr>
                      <a:r>
                        <a:rPr lang="en-US" sz="2000" dirty="0">
                          <a:effectLst/>
                          <a:latin typeface="+mn-lt"/>
                          <a:ea typeface="ＭＳ 明朝"/>
                          <a:cs typeface="Times New Roman"/>
                        </a:rPr>
                        <a:t>Name</a:t>
                      </a:r>
                    </a:p>
                  </a:txBody>
                  <a:tcPr marL="68580" marR="68580" marT="0" marB="0" anchor="ctr"/>
                </a:tc>
                <a:tc>
                  <a:txBody>
                    <a:bodyPr/>
                    <a:lstStyle/>
                    <a:p>
                      <a:pPr algn="ctr"/>
                      <a:r>
                        <a:rPr lang="en-US" sz="2000" dirty="0" smtClean="0"/>
                        <a:t>Description</a:t>
                      </a:r>
                      <a:endParaRPr lang="en-US" sz="2000" dirty="0"/>
                    </a:p>
                  </a:txBody>
                  <a:tcPr anchor="ctr"/>
                </a:tc>
                <a:tc>
                  <a:txBody>
                    <a:bodyPr/>
                    <a:lstStyle/>
                    <a:p>
                      <a:pPr algn="ctr"/>
                      <a:r>
                        <a:rPr lang="en-US" sz="2000" dirty="0" smtClean="0"/>
                        <a:t>Status</a:t>
                      </a:r>
                      <a:endParaRPr lang="en-US" sz="2000" dirty="0"/>
                    </a:p>
                  </a:txBody>
                  <a:tcPr anchor="ctr"/>
                </a:tc>
              </a:tr>
              <a:tr h="407963">
                <a:tc>
                  <a:txBody>
                    <a:bodyPr/>
                    <a:lstStyle/>
                    <a:p>
                      <a:pPr marL="0" marR="0" algn="ctr">
                        <a:spcBef>
                          <a:spcPts val="0"/>
                        </a:spcBef>
                        <a:spcAft>
                          <a:spcPts val="0"/>
                        </a:spcAft>
                      </a:pPr>
                      <a:r>
                        <a:rPr lang="en-US" sz="2000" dirty="0" smtClean="0">
                          <a:effectLst/>
                          <a:latin typeface="+mn-lt"/>
                          <a:ea typeface="ＭＳ 明朝"/>
                          <a:cs typeface="Times New Roman"/>
                        </a:rPr>
                        <a:t>8.1</a:t>
                      </a:r>
                      <a:endParaRPr lang="en-US" sz="2000" dirty="0">
                        <a:effectLst/>
                        <a:latin typeface="+mn-lt"/>
                        <a:ea typeface="ＭＳ 明朝"/>
                        <a:cs typeface="Times New Roman"/>
                      </a:endParaRPr>
                    </a:p>
                  </a:txBody>
                  <a:tcPr marL="68580" marR="68580" marT="0" marB="0" anchor="ctr"/>
                </a:tc>
                <a:tc>
                  <a:txBody>
                    <a:bodyPr/>
                    <a:lstStyle/>
                    <a:p>
                      <a:pPr marL="0" marR="0" algn="ctr">
                        <a:spcBef>
                          <a:spcPts val="0"/>
                        </a:spcBef>
                        <a:spcAft>
                          <a:spcPts val="0"/>
                        </a:spcAft>
                      </a:pPr>
                      <a:r>
                        <a:rPr lang="en-US" sz="2000" dirty="0">
                          <a:effectLst/>
                          <a:latin typeface="+mn-lt"/>
                          <a:ea typeface="ＭＳ 明朝"/>
                          <a:cs typeface="Times New Roman"/>
                        </a:rPr>
                        <a:t>Mapping the </a:t>
                      </a:r>
                      <a:r>
                        <a:rPr lang="en-US" sz="2000" dirty="0" smtClean="0">
                          <a:effectLst/>
                          <a:latin typeface="+mn-lt"/>
                          <a:ea typeface="ＭＳ 明朝"/>
                          <a:cs typeface="Times New Roman"/>
                        </a:rPr>
                        <a:t>Soil</a:t>
                      </a:r>
                    </a:p>
                    <a:p>
                      <a:pPr marL="0" marR="0" algn="ctr">
                        <a:spcBef>
                          <a:spcPts val="0"/>
                        </a:spcBef>
                        <a:spcAft>
                          <a:spcPts val="0"/>
                        </a:spcAft>
                      </a:pPr>
                      <a:r>
                        <a:rPr lang="en-US" sz="2000" dirty="0" smtClean="0">
                          <a:effectLst/>
                          <a:latin typeface="+mn-lt"/>
                          <a:ea typeface="ＭＳ 明朝"/>
                          <a:cs typeface="Times New Roman"/>
                        </a:rPr>
                        <a:t>Moisture Sensors</a:t>
                      </a:r>
                    </a:p>
                    <a:p>
                      <a:pPr marL="0" marR="0" algn="ctr">
                        <a:spcBef>
                          <a:spcPts val="0"/>
                        </a:spcBef>
                        <a:spcAft>
                          <a:spcPts val="0"/>
                        </a:spcAft>
                      </a:pPr>
                      <a:r>
                        <a:rPr lang="en-US" sz="2000" dirty="0" smtClean="0">
                          <a:effectLst/>
                          <a:latin typeface="+mn-lt"/>
                          <a:ea typeface="ＭＳ 明朝"/>
                          <a:cs typeface="Times New Roman"/>
                        </a:rPr>
                        <a:t> </a:t>
                      </a:r>
                      <a:r>
                        <a:rPr lang="en-US" sz="2000" dirty="0">
                          <a:effectLst/>
                          <a:latin typeface="+mn-lt"/>
                          <a:ea typeface="ＭＳ 明朝"/>
                          <a:cs typeface="Times New Roman"/>
                        </a:rPr>
                        <a:t>to Irrigation Valves</a:t>
                      </a: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HICS requires that the user properly maps soil moisture sensors to the irrigation valves</a:t>
                      </a:r>
                    </a:p>
                  </a:txBody>
                  <a:tcPr anchor="ctr"/>
                </a:tc>
                <a:tc>
                  <a:txBody>
                    <a:bodyPr/>
                    <a:lstStyle/>
                    <a:p>
                      <a:pPr algn="ctr"/>
                      <a:r>
                        <a:rPr lang="en-US" sz="2000" dirty="0" smtClean="0">
                          <a:solidFill>
                            <a:srgbClr val="00B050"/>
                          </a:solidFill>
                          <a:latin typeface="+mn-lt"/>
                        </a:rPr>
                        <a:t>Completed</a:t>
                      </a:r>
                      <a:endParaRPr lang="en-US" sz="2000" dirty="0">
                        <a:solidFill>
                          <a:srgbClr val="3E6813"/>
                        </a:solidFill>
                      </a:endParaRPr>
                    </a:p>
                  </a:txBody>
                  <a:tcPr anchor="ctr"/>
                </a:tc>
              </a:tr>
              <a:tr h="407963">
                <a:tc>
                  <a:txBody>
                    <a:bodyPr/>
                    <a:lstStyle/>
                    <a:p>
                      <a:pPr marL="0" marR="0" algn="ctr">
                        <a:spcBef>
                          <a:spcPts val="0"/>
                        </a:spcBef>
                        <a:spcAft>
                          <a:spcPts val="0"/>
                        </a:spcAft>
                      </a:pPr>
                      <a:r>
                        <a:rPr lang="en-US" sz="2000" dirty="0" smtClean="0">
                          <a:effectLst/>
                          <a:latin typeface="+mn-lt"/>
                          <a:ea typeface="ＭＳ 明朝"/>
                          <a:cs typeface="Times New Roman"/>
                        </a:rPr>
                        <a:t>8.2</a:t>
                      </a:r>
                      <a:endParaRPr lang="en-US" sz="2000" dirty="0">
                        <a:effectLst/>
                        <a:latin typeface="+mn-lt"/>
                        <a:ea typeface="ＭＳ 明朝"/>
                        <a:cs typeface="Times New Roman"/>
                      </a:endParaRPr>
                    </a:p>
                  </a:txBody>
                  <a:tcPr marL="68580" marR="68580" marT="0" marB="0" anchor="ctr"/>
                </a:tc>
                <a:tc>
                  <a:txBody>
                    <a:bodyPr/>
                    <a:lstStyle/>
                    <a:p>
                      <a:pPr marL="0" marR="0" algn="ctr">
                        <a:spcBef>
                          <a:spcPts val="0"/>
                        </a:spcBef>
                        <a:spcAft>
                          <a:spcPts val="0"/>
                        </a:spcAft>
                      </a:pPr>
                      <a:r>
                        <a:rPr lang="en-US" sz="2000" dirty="0">
                          <a:effectLst/>
                          <a:latin typeface="+mn-lt"/>
                          <a:ea typeface="ＭＳ 明朝"/>
                          <a:cs typeface="Times New Roman"/>
                        </a:rPr>
                        <a:t>Browser </a:t>
                      </a:r>
                      <a:endParaRPr lang="en-US" sz="2000" dirty="0" smtClean="0">
                        <a:effectLst/>
                        <a:latin typeface="+mn-lt"/>
                        <a:ea typeface="ＭＳ 明朝"/>
                        <a:cs typeface="Times New Roman"/>
                      </a:endParaRPr>
                    </a:p>
                    <a:p>
                      <a:pPr marL="0" marR="0" algn="ctr">
                        <a:spcBef>
                          <a:spcPts val="0"/>
                        </a:spcBef>
                        <a:spcAft>
                          <a:spcPts val="0"/>
                        </a:spcAft>
                      </a:pPr>
                      <a:r>
                        <a:rPr lang="en-US" sz="2000" dirty="0" smtClean="0">
                          <a:effectLst/>
                          <a:latin typeface="+mn-lt"/>
                          <a:ea typeface="ＭＳ 明朝"/>
                          <a:cs typeface="Times New Roman"/>
                        </a:rPr>
                        <a:t>Support</a:t>
                      </a:r>
                      <a:endParaRPr lang="en-US" sz="2000" dirty="0">
                        <a:effectLst/>
                        <a:latin typeface="+mn-lt"/>
                        <a:ea typeface="ＭＳ 明朝"/>
                        <a:cs typeface="Times New Roman"/>
                      </a:endParaRPr>
                    </a:p>
                  </a:txBody>
                  <a:tcPr marL="68580" marR="68580" marT="0" marB="0" anchor="ctr"/>
                </a:tc>
                <a:tc>
                  <a:txBody>
                    <a:bodyPr/>
                    <a:lstStyle/>
                    <a:p>
                      <a:pPr algn="ctr"/>
                      <a:r>
                        <a:rPr lang="en-US" sz="2000" dirty="0" smtClean="0"/>
                        <a:t>The web application should support Mozilla Firefox, Google Chrome</a:t>
                      </a:r>
                      <a:r>
                        <a:rPr lang="en-US" sz="2000" baseline="0" dirty="0" smtClean="0"/>
                        <a:t> &amp;</a:t>
                      </a:r>
                      <a:r>
                        <a:rPr lang="en-US" sz="2000" dirty="0" smtClean="0"/>
                        <a:t> Internet Explorer.</a:t>
                      </a:r>
                      <a:endParaRPr lang="en-US" sz="2000" dirty="0"/>
                    </a:p>
                  </a:txBody>
                  <a:tcPr anchor="ctr"/>
                </a:tc>
                <a:tc>
                  <a:txBody>
                    <a:bodyPr/>
                    <a:lstStyle/>
                    <a:p>
                      <a:pPr algn="ctr"/>
                      <a:r>
                        <a:rPr lang="en-US" sz="2000" dirty="0" smtClean="0">
                          <a:solidFill>
                            <a:srgbClr val="00B050"/>
                          </a:solidFill>
                          <a:latin typeface="+mn-lt"/>
                        </a:rPr>
                        <a:t>Completed</a:t>
                      </a:r>
                      <a:endParaRPr lang="en-US" sz="2000" dirty="0">
                        <a:solidFill>
                          <a:srgbClr val="3E6813"/>
                        </a:solidFill>
                      </a:endParaRPr>
                    </a:p>
                  </a:txBody>
                  <a:tcPr anchor="ctr"/>
                </a:tc>
              </a:tr>
              <a:tr h="407963">
                <a:tc>
                  <a:txBody>
                    <a:bodyPr/>
                    <a:lstStyle/>
                    <a:p>
                      <a:pPr marL="0" marR="0" algn="ctr">
                        <a:spcBef>
                          <a:spcPts val="0"/>
                        </a:spcBef>
                        <a:spcAft>
                          <a:spcPts val="0"/>
                        </a:spcAft>
                      </a:pPr>
                      <a:r>
                        <a:rPr lang="en-US" sz="2000" dirty="0" smtClean="0">
                          <a:effectLst/>
                          <a:latin typeface="+mn-lt"/>
                          <a:ea typeface="ＭＳ 明朝"/>
                          <a:cs typeface="Times New Roman"/>
                        </a:rPr>
                        <a:t>8.3</a:t>
                      </a:r>
                      <a:endParaRPr lang="en-US" sz="2000" dirty="0">
                        <a:effectLst/>
                        <a:latin typeface="+mn-lt"/>
                        <a:ea typeface="ＭＳ 明朝"/>
                        <a:cs typeface="Times New Roman"/>
                      </a:endParaRPr>
                    </a:p>
                  </a:txBody>
                  <a:tcPr marL="68580" marR="68580" marT="0" marB="0" anchor="ctr"/>
                </a:tc>
                <a:tc>
                  <a:txBody>
                    <a:bodyPr/>
                    <a:lstStyle/>
                    <a:p>
                      <a:pPr marL="0" marR="0" algn="ctr">
                        <a:spcBef>
                          <a:spcPts val="0"/>
                        </a:spcBef>
                        <a:spcAft>
                          <a:spcPts val="0"/>
                        </a:spcAft>
                      </a:pPr>
                      <a:r>
                        <a:rPr lang="en-US" sz="2000" dirty="0">
                          <a:effectLst/>
                          <a:latin typeface="+mn-lt"/>
                          <a:ea typeface="ＭＳ 明朝"/>
                          <a:cs typeface="Times New Roman"/>
                        </a:rPr>
                        <a:t>Central </a:t>
                      </a:r>
                      <a:endParaRPr lang="en-US" sz="2000" dirty="0" smtClean="0">
                        <a:effectLst/>
                        <a:latin typeface="+mn-lt"/>
                        <a:ea typeface="ＭＳ 明朝"/>
                        <a:cs typeface="Times New Roman"/>
                      </a:endParaRPr>
                    </a:p>
                    <a:p>
                      <a:pPr marL="0" marR="0" algn="ctr">
                        <a:spcBef>
                          <a:spcPts val="0"/>
                        </a:spcBef>
                        <a:spcAft>
                          <a:spcPts val="0"/>
                        </a:spcAft>
                      </a:pPr>
                      <a:r>
                        <a:rPr lang="en-US" sz="2000" dirty="0" smtClean="0">
                          <a:effectLst/>
                          <a:latin typeface="+mn-lt"/>
                          <a:ea typeface="ＭＳ 明朝"/>
                          <a:cs typeface="Times New Roman"/>
                        </a:rPr>
                        <a:t>Control </a:t>
                      </a:r>
                      <a:r>
                        <a:rPr lang="en-US" sz="2000" dirty="0">
                          <a:effectLst/>
                          <a:latin typeface="+mn-lt"/>
                          <a:ea typeface="ＭＳ 明朝"/>
                          <a:cs typeface="Times New Roman"/>
                        </a:rPr>
                        <a:t>Unit </a:t>
                      </a:r>
                      <a:endParaRPr lang="en-US" sz="2000" dirty="0" smtClean="0">
                        <a:effectLst/>
                        <a:latin typeface="+mn-lt"/>
                        <a:ea typeface="ＭＳ 明朝"/>
                        <a:cs typeface="Times New Roman"/>
                      </a:endParaRPr>
                    </a:p>
                    <a:p>
                      <a:pPr marL="0" marR="0" algn="ctr">
                        <a:spcBef>
                          <a:spcPts val="0"/>
                        </a:spcBef>
                        <a:spcAft>
                          <a:spcPts val="0"/>
                        </a:spcAft>
                      </a:pPr>
                      <a:r>
                        <a:rPr lang="en-US" sz="2000" dirty="0" smtClean="0">
                          <a:effectLst/>
                          <a:latin typeface="+mn-lt"/>
                          <a:ea typeface="ＭＳ 明朝"/>
                          <a:cs typeface="Times New Roman"/>
                        </a:rPr>
                        <a:t>Mounting</a:t>
                      </a:r>
                      <a:endParaRPr lang="en-US" sz="2000" dirty="0">
                        <a:effectLst/>
                        <a:latin typeface="+mn-lt"/>
                        <a:ea typeface="ＭＳ 明朝"/>
                        <a:cs typeface="Times New Roman"/>
                      </a:endParaRPr>
                    </a:p>
                  </a:txBody>
                  <a:tcPr marL="68580" marR="68580" marT="0" marB="0" anchor="ctr"/>
                </a:tc>
                <a:tc>
                  <a:txBody>
                    <a:bodyPr/>
                    <a:lstStyle/>
                    <a:p>
                      <a:pPr algn="ctr"/>
                      <a:r>
                        <a:rPr lang="en-US" sz="2000" dirty="0" smtClean="0"/>
                        <a:t>The central control unit must be mounted in a location where it can interface with wires from all</a:t>
                      </a:r>
                      <a:r>
                        <a:rPr lang="en-US" sz="2000" baseline="0" dirty="0" smtClean="0"/>
                        <a:t> other</a:t>
                      </a:r>
                      <a:r>
                        <a:rPr lang="en-US" sz="2000" dirty="0" smtClean="0"/>
                        <a:t> hardware</a:t>
                      </a:r>
                      <a:endParaRPr lang="en-US" sz="2000" dirty="0"/>
                    </a:p>
                  </a:txBody>
                  <a:tcPr anchor="ctr"/>
                </a:tc>
                <a:tc>
                  <a:txBody>
                    <a:bodyPr/>
                    <a:lstStyle/>
                    <a:p>
                      <a:pPr algn="ctr"/>
                      <a:r>
                        <a:rPr lang="en-US" sz="2000" dirty="0" smtClean="0">
                          <a:solidFill>
                            <a:srgbClr val="00B050"/>
                          </a:solidFill>
                          <a:latin typeface="+mn-lt"/>
                        </a:rPr>
                        <a:t>Completed</a:t>
                      </a:r>
                      <a:endParaRPr lang="en-US" sz="2000" dirty="0">
                        <a:solidFill>
                          <a:srgbClr val="3E6813"/>
                        </a:solidFill>
                      </a:endParaRPr>
                    </a:p>
                  </a:txBody>
                  <a:tcPr anchor="ctr"/>
                </a:tc>
              </a:tr>
              <a:tr h="407963">
                <a:tc>
                  <a:txBody>
                    <a:bodyPr/>
                    <a:lstStyle/>
                    <a:p>
                      <a:pPr marL="0" marR="0" algn="ctr">
                        <a:spcBef>
                          <a:spcPts val="0"/>
                        </a:spcBef>
                        <a:spcAft>
                          <a:spcPts val="0"/>
                        </a:spcAft>
                      </a:pPr>
                      <a:r>
                        <a:rPr lang="en-US" sz="2000" dirty="0" smtClean="0">
                          <a:effectLst/>
                          <a:latin typeface="+mn-lt"/>
                          <a:ea typeface="ＭＳ 明朝"/>
                          <a:cs typeface="Times New Roman"/>
                        </a:rPr>
                        <a:t>8.4</a:t>
                      </a:r>
                      <a:endParaRPr lang="en-US" sz="2000" dirty="0">
                        <a:effectLst/>
                        <a:latin typeface="+mn-lt"/>
                        <a:ea typeface="ＭＳ 明朝"/>
                        <a:cs typeface="Times New Roman"/>
                      </a:endParaRPr>
                    </a:p>
                  </a:txBody>
                  <a:tcPr marL="68580" marR="68580" marT="0" marB="0" anchor="ctr"/>
                </a:tc>
                <a:tc>
                  <a:txBody>
                    <a:bodyPr/>
                    <a:lstStyle/>
                    <a:p>
                      <a:pPr marL="0" marR="0" algn="ctr">
                        <a:spcBef>
                          <a:spcPts val="0"/>
                        </a:spcBef>
                        <a:spcAft>
                          <a:spcPts val="0"/>
                        </a:spcAft>
                      </a:pPr>
                      <a:r>
                        <a:rPr lang="en-US" sz="2000" dirty="0">
                          <a:effectLst/>
                          <a:latin typeface="+mn-lt"/>
                          <a:ea typeface="ＭＳ 明朝"/>
                          <a:cs typeface="Times New Roman"/>
                        </a:rPr>
                        <a:t>Rain </a:t>
                      </a:r>
                      <a:r>
                        <a:rPr lang="en-US" sz="2000" dirty="0" smtClean="0">
                          <a:effectLst/>
                          <a:latin typeface="+mn-lt"/>
                          <a:ea typeface="ＭＳ 明朝"/>
                          <a:cs typeface="Times New Roman"/>
                        </a:rPr>
                        <a:t>Sensor</a:t>
                      </a:r>
                    </a:p>
                    <a:p>
                      <a:pPr marL="0" marR="0" algn="ctr">
                        <a:spcBef>
                          <a:spcPts val="0"/>
                        </a:spcBef>
                        <a:spcAft>
                          <a:spcPts val="0"/>
                        </a:spcAft>
                      </a:pPr>
                      <a:r>
                        <a:rPr lang="en-US" sz="2000" dirty="0" smtClean="0">
                          <a:effectLst/>
                          <a:latin typeface="+mn-lt"/>
                          <a:ea typeface="ＭＳ 明朝"/>
                          <a:cs typeface="Times New Roman"/>
                        </a:rPr>
                        <a:t> </a:t>
                      </a:r>
                      <a:r>
                        <a:rPr lang="en-US" sz="2000" dirty="0">
                          <a:effectLst/>
                          <a:latin typeface="+mn-lt"/>
                          <a:ea typeface="ＭＳ 明朝"/>
                          <a:cs typeface="Times New Roman"/>
                        </a:rPr>
                        <a:t>Mounting</a:t>
                      </a:r>
                    </a:p>
                  </a:txBody>
                  <a:tcPr marL="68580" marR="68580" marT="0" marB="0" anchor="ctr"/>
                </a:tc>
                <a:tc>
                  <a:txBody>
                    <a:bodyPr/>
                    <a:lstStyle/>
                    <a:p>
                      <a:pPr algn="ctr"/>
                      <a:r>
                        <a:rPr lang="en-US" sz="2000" dirty="0" smtClean="0"/>
                        <a:t>The rain sensor must be mounted so</a:t>
                      </a:r>
                      <a:r>
                        <a:rPr lang="en-US" sz="2000" baseline="0" dirty="0" smtClean="0"/>
                        <a:t> as to get rain when it’s raining</a:t>
                      </a:r>
                      <a:r>
                        <a:rPr lang="en-US" sz="2000" dirty="0" smtClean="0"/>
                        <a:t>. </a:t>
                      </a:r>
                      <a:endParaRPr 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00B050"/>
                          </a:solidFill>
                          <a:latin typeface="+mn-lt"/>
                        </a:rPr>
                        <a:t>Completed</a:t>
                      </a:r>
                      <a:endParaRPr lang="en-US" sz="2000" dirty="0" smtClean="0">
                        <a:solidFill>
                          <a:srgbClr val="3E6813"/>
                        </a:solidFill>
                      </a:endParaRPr>
                    </a:p>
                    <a:p>
                      <a:pPr algn="ctr"/>
                      <a:endParaRPr lang="en-US" sz="2000" dirty="0">
                        <a:solidFill>
                          <a:srgbClr val="3E6813"/>
                        </a:solidFill>
                      </a:endParaRPr>
                    </a:p>
                  </a:txBody>
                  <a:tcPr anchor="ctr"/>
                </a:tc>
              </a:tr>
              <a:tr h="407963">
                <a:tc>
                  <a:txBody>
                    <a:bodyPr/>
                    <a:lstStyle/>
                    <a:p>
                      <a:pPr marL="0" marR="0" algn="ctr">
                        <a:spcBef>
                          <a:spcPts val="0"/>
                        </a:spcBef>
                        <a:spcAft>
                          <a:spcPts val="0"/>
                        </a:spcAft>
                      </a:pPr>
                      <a:r>
                        <a:rPr lang="en-US" sz="2000" dirty="0" smtClean="0">
                          <a:effectLst/>
                          <a:latin typeface="+mn-lt"/>
                          <a:ea typeface="ＭＳ 明朝"/>
                          <a:cs typeface="Times New Roman"/>
                        </a:rPr>
                        <a:t>8.5</a:t>
                      </a:r>
                      <a:endParaRPr lang="en-US" sz="2000" dirty="0">
                        <a:effectLst/>
                        <a:latin typeface="+mn-lt"/>
                        <a:ea typeface="ＭＳ 明朝"/>
                        <a:cs typeface="Times New Roman"/>
                      </a:endParaRPr>
                    </a:p>
                  </a:txBody>
                  <a:tcPr marL="68580" marR="68580" marT="0" marB="0" anchor="ctr"/>
                </a:tc>
                <a:tc>
                  <a:txBody>
                    <a:bodyPr/>
                    <a:lstStyle/>
                    <a:p>
                      <a:pPr marL="0" marR="0" algn="ctr">
                        <a:spcBef>
                          <a:spcPts val="0"/>
                        </a:spcBef>
                        <a:spcAft>
                          <a:spcPts val="0"/>
                        </a:spcAft>
                      </a:pPr>
                      <a:r>
                        <a:rPr lang="en-US" sz="2000" dirty="0" smtClean="0">
                          <a:effectLst/>
                          <a:latin typeface="+mn-lt"/>
                          <a:ea typeface="ＭＳ 明朝"/>
                          <a:cs typeface="Times New Roman"/>
                        </a:rPr>
                        <a:t>Application</a:t>
                      </a:r>
                      <a:r>
                        <a:rPr lang="en-US" sz="2000" baseline="0" dirty="0" smtClean="0">
                          <a:effectLst/>
                          <a:latin typeface="+mn-lt"/>
                          <a:ea typeface="ＭＳ 明朝"/>
                          <a:cs typeface="Times New Roman"/>
                        </a:rPr>
                        <a:t> </a:t>
                      </a:r>
                      <a:r>
                        <a:rPr lang="en-US" sz="2000" dirty="0" smtClean="0">
                          <a:effectLst/>
                          <a:latin typeface="+mn-lt"/>
                          <a:ea typeface="ＭＳ 明朝"/>
                          <a:cs typeface="Times New Roman"/>
                        </a:rPr>
                        <a:t>Security</a:t>
                      </a:r>
                    </a:p>
                    <a:p>
                      <a:pPr marL="0" marR="0" algn="ctr">
                        <a:spcBef>
                          <a:spcPts val="0"/>
                        </a:spcBef>
                        <a:spcAft>
                          <a:spcPts val="0"/>
                        </a:spcAft>
                      </a:pPr>
                      <a:r>
                        <a:rPr lang="en-US" sz="2000" dirty="0" smtClean="0">
                          <a:effectLst/>
                          <a:latin typeface="+mn-lt"/>
                          <a:ea typeface="ＭＳ 明朝"/>
                          <a:cs typeface="Times New Roman"/>
                        </a:rPr>
                        <a:t> and</a:t>
                      </a:r>
                      <a:r>
                        <a:rPr lang="en-US" sz="2000" baseline="0" dirty="0" smtClean="0">
                          <a:effectLst/>
                          <a:latin typeface="+mn-lt"/>
                          <a:ea typeface="ＭＳ 明朝"/>
                          <a:cs typeface="Times New Roman"/>
                        </a:rPr>
                        <a:t> </a:t>
                      </a:r>
                      <a:r>
                        <a:rPr lang="en-US" sz="2000" dirty="0" smtClean="0">
                          <a:effectLst/>
                          <a:latin typeface="+mn-lt"/>
                          <a:ea typeface="ＭＳ 明朝"/>
                          <a:cs typeface="Times New Roman"/>
                        </a:rPr>
                        <a:t>Privacy</a:t>
                      </a:r>
                      <a:endParaRPr lang="en-US" sz="2000" dirty="0">
                        <a:effectLst/>
                        <a:latin typeface="+mn-lt"/>
                        <a:ea typeface="ＭＳ 明朝"/>
                        <a:cs typeface="Times New Roman"/>
                      </a:endParaRPr>
                    </a:p>
                  </a:txBody>
                  <a:tcPr marL="68580" marR="68580" marT="0" marB="0" anchor="ctr"/>
                </a:tc>
                <a:tc>
                  <a:txBody>
                    <a:bodyPr/>
                    <a:lstStyle/>
                    <a:p>
                      <a:pPr algn="ctr"/>
                      <a:r>
                        <a:rPr lang="en-US" sz="2000" dirty="0" smtClean="0"/>
                        <a:t>All user data and account information will be stored on a secure server. </a:t>
                      </a:r>
                      <a:endParaRPr 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00B050"/>
                          </a:solidFill>
                          <a:latin typeface="+mn-lt"/>
                        </a:rPr>
                        <a:t>Completed</a:t>
                      </a:r>
                      <a:endParaRPr lang="en-US" sz="2000" dirty="0" smtClean="0">
                        <a:solidFill>
                          <a:srgbClr val="3E6813"/>
                        </a:solidFill>
                      </a:endParaRPr>
                    </a:p>
                    <a:p>
                      <a:pPr algn="ctr"/>
                      <a:endParaRPr lang="en-US" sz="2000" dirty="0" smtClean="0">
                        <a:solidFill>
                          <a:srgbClr val="3E6813"/>
                        </a:solidFill>
                      </a:endParaRPr>
                    </a:p>
                  </a:txBody>
                  <a:tcPr anchor="ctr"/>
                </a:tc>
              </a:tr>
              <a:tr h="407963">
                <a:tc>
                  <a:txBody>
                    <a:bodyPr/>
                    <a:lstStyle/>
                    <a:p>
                      <a:pPr marL="0" marR="0" algn="ctr">
                        <a:spcBef>
                          <a:spcPts val="0"/>
                        </a:spcBef>
                        <a:spcAft>
                          <a:spcPts val="0"/>
                        </a:spcAft>
                      </a:pPr>
                      <a:r>
                        <a:rPr lang="en-US" sz="2000" dirty="0" smtClean="0">
                          <a:effectLst/>
                          <a:latin typeface="+mn-lt"/>
                          <a:ea typeface="ＭＳ 明朝"/>
                          <a:cs typeface="Times New Roman"/>
                        </a:rPr>
                        <a:t>8.6</a:t>
                      </a:r>
                      <a:endParaRPr lang="en-US" sz="2000" dirty="0">
                        <a:effectLst/>
                        <a:latin typeface="+mn-lt"/>
                        <a:ea typeface="ＭＳ 明朝"/>
                        <a:cs typeface="Times New Roman"/>
                      </a:endParaRPr>
                    </a:p>
                  </a:txBody>
                  <a:tcPr marL="68580" marR="68580" marT="0" marB="0" anchor="ctr"/>
                </a:tc>
                <a:tc>
                  <a:txBody>
                    <a:bodyPr/>
                    <a:lstStyle/>
                    <a:p>
                      <a:pPr marL="0" marR="0" algn="ctr">
                        <a:spcBef>
                          <a:spcPts val="0"/>
                        </a:spcBef>
                        <a:spcAft>
                          <a:spcPts val="0"/>
                        </a:spcAft>
                      </a:pPr>
                      <a:r>
                        <a:rPr lang="en-US" sz="2000" dirty="0">
                          <a:effectLst/>
                          <a:latin typeface="+mn-lt"/>
                          <a:ea typeface="ＭＳ 明朝"/>
                          <a:cs typeface="Times New Roman"/>
                        </a:rPr>
                        <a:t>User </a:t>
                      </a:r>
                      <a:endParaRPr lang="en-US" sz="2000" dirty="0" smtClean="0">
                        <a:effectLst/>
                        <a:latin typeface="+mn-lt"/>
                        <a:ea typeface="ＭＳ 明朝"/>
                        <a:cs typeface="Times New Roman"/>
                      </a:endParaRPr>
                    </a:p>
                    <a:p>
                      <a:pPr marL="0" marR="0" algn="ctr">
                        <a:spcBef>
                          <a:spcPts val="0"/>
                        </a:spcBef>
                        <a:spcAft>
                          <a:spcPts val="0"/>
                        </a:spcAft>
                      </a:pPr>
                      <a:r>
                        <a:rPr lang="en-US" sz="2000" dirty="0" smtClean="0">
                          <a:effectLst/>
                          <a:latin typeface="+mn-lt"/>
                          <a:ea typeface="ＭＳ 明朝"/>
                          <a:cs typeface="Times New Roman"/>
                        </a:rPr>
                        <a:t>Administration </a:t>
                      </a:r>
                    </a:p>
                    <a:p>
                      <a:pPr marL="0" marR="0" algn="ctr">
                        <a:spcBef>
                          <a:spcPts val="0"/>
                        </a:spcBef>
                        <a:spcAft>
                          <a:spcPts val="0"/>
                        </a:spcAft>
                      </a:pPr>
                      <a:r>
                        <a:rPr lang="en-US" sz="2000" dirty="0" smtClean="0">
                          <a:effectLst/>
                          <a:latin typeface="+mn-lt"/>
                          <a:ea typeface="ＭＳ 明朝"/>
                          <a:cs typeface="Times New Roman"/>
                        </a:rPr>
                        <a:t>Account</a:t>
                      </a:r>
                      <a:endParaRPr lang="en-US" sz="2000" dirty="0">
                        <a:effectLst/>
                        <a:latin typeface="+mn-lt"/>
                        <a:ea typeface="ＭＳ 明朝"/>
                        <a:cs typeface="Times New Roman"/>
                      </a:endParaRPr>
                    </a:p>
                  </a:txBody>
                  <a:tcPr marL="68580" marR="68580" marT="0" marB="0" anchor="ctr"/>
                </a:tc>
                <a:tc>
                  <a:txBody>
                    <a:bodyPr/>
                    <a:lstStyle/>
                    <a:p>
                      <a:pPr algn="ctr"/>
                      <a:r>
                        <a:rPr lang="en-US" sz="2000" dirty="0" smtClean="0"/>
                        <a:t>There should be admin</a:t>
                      </a:r>
                      <a:r>
                        <a:rPr lang="en-US" sz="2000" baseline="0" dirty="0" smtClean="0"/>
                        <a:t> </a:t>
                      </a:r>
                      <a:r>
                        <a:rPr lang="en-US" sz="2000" dirty="0" smtClean="0"/>
                        <a:t>account to create, edit, and delete user accounts and their associated devices.</a:t>
                      </a:r>
                      <a:endParaRPr 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00B050"/>
                          </a:solidFill>
                          <a:latin typeface="+mn-lt"/>
                        </a:rPr>
                        <a:t>Completed</a:t>
                      </a:r>
                      <a:endParaRPr lang="en-US" sz="2000" dirty="0" smtClean="0">
                        <a:solidFill>
                          <a:srgbClr val="3E6813"/>
                        </a:solidFill>
                      </a:endParaRPr>
                    </a:p>
                    <a:p>
                      <a:pPr algn="ctr"/>
                      <a:endParaRPr lang="en-US" sz="2000" dirty="0" smtClean="0">
                        <a:solidFill>
                          <a:srgbClr val="3E6813"/>
                        </a:solidFill>
                      </a:endParaRPr>
                    </a:p>
                  </a:txBody>
                  <a:tcPr anchor="ctr"/>
                </a:tc>
              </a:tr>
            </a:tbl>
          </a:graphicData>
        </a:graphic>
      </p:graphicFrame>
    </p:spTree>
    <p:extLst>
      <p:ext uri="{BB962C8B-B14F-4D97-AF65-F5344CB8AC3E}">
        <p14:creationId xmlns:p14="http://schemas.microsoft.com/office/powerpoint/2010/main" val="360650604"/>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DESIGN OVERVIEW</a:t>
            </a:r>
            <a:endParaRPr lang="en-US" dirty="0"/>
          </a:p>
        </p:txBody>
      </p:sp>
      <p:pic>
        <p:nvPicPr>
          <p:cNvPr id="7" name="Picture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248400" y="3886200"/>
            <a:ext cx="5048203" cy="3786153"/>
          </a:xfrm>
          <a:prstGeom prst="rect">
            <a:avLst/>
          </a:prstGeom>
        </p:spPr>
      </p:pic>
      <p:sp>
        <p:nvSpPr>
          <p:cNvPr id="5" name="Oval 4"/>
          <p:cNvSpPr/>
          <p:nvPr/>
        </p:nvSpPr>
        <p:spPr>
          <a:xfrm>
            <a:off x="762000" y="1946209"/>
            <a:ext cx="2057400" cy="2057400"/>
          </a:xfrm>
          <a:prstGeom prst="ellipse">
            <a:avLst/>
          </a:prstGeom>
          <a:gradFill>
            <a:gsLst>
              <a:gs pos="0">
                <a:srgbClr val="00B0F0"/>
              </a:gs>
              <a:gs pos="50000">
                <a:srgbClr val="399ECB"/>
              </a:gs>
              <a:gs pos="100000">
                <a:srgbClr val="0077D0"/>
              </a:gs>
            </a:gsLst>
            <a:path path="circle">
              <a:fillToRect l="50000" t="50000" r="50000" b="50000"/>
            </a:path>
          </a:gradFill>
          <a:ln w="82550">
            <a:noFill/>
          </a:ln>
          <a:effectLst>
            <a:outerShdw blurRad="1270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sp>
        <p:nvSpPr>
          <p:cNvPr id="6" name="TextBox 5"/>
          <p:cNvSpPr txBox="1"/>
          <p:nvPr/>
        </p:nvSpPr>
        <p:spPr>
          <a:xfrm>
            <a:off x="1159728" y="1531434"/>
            <a:ext cx="1219200" cy="2708434"/>
          </a:xfrm>
          <a:prstGeom prst="rect">
            <a:avLst/>
          </a:prstGeom>
          <a:noFill/>
        </p:spPr>
        <p:txBody>
          <a:bodyPr wrap="square" rtlCol="0">
            <a:spAutoFit/>
          </a:bodyPr>
          <a:lstStyle/>
          <a:p>
            <a:r>
              <a:rPr lang="en-US" sz="17000" b="1" dirty="0">
                <a:solidFill>
                  <a:srgbClr val="2A7A9E">
                    <a:alpha val="40000"/>
                  </a:srgbClr>
                </a:solidFill>
                <a:cs typeface="Arial" pitchFamily="34" charset="0"/>
              </a:rPr>
              <a:t>5</a:t>
            </a:r>
            <a:endParaRPr lang="en-US" sz="17000" b="1" dirty="0">
              <a:solidFill>
                <a:srgbClr val="2A7A9E">
                  <a:alpha val="40000"/>
                </a:srgbClr>
              </a:solidFill>
              <a:cs typeface="Arial" pitchFamily="34" charset="0"/>
            </a:endParaRPr>
          </a:p>
        </p:txBody>
      </p:sp>
      <p:sp>
        <p:nvSpPr>
          <p:cNvPr id="8" name="Text Placeholder 9"/>
          <p:cNvSpPr txBox="1">
            <a:spLocks/>
          </p:cNvSpPr>
          <p:nvPr/>
        </p:nvSpPr>
        <p:spPr>
          <a:xfrm>
            <a:off x="6629400" y="5093411"/>
            <a:ext cx="1089212" cy="375787"/>
          </a:xfrm>
          <a:prstGeom prst="rect">
            <a:avLst/>
          </a:prstGeom>
        </p:spPr>
        <p:txBody>
          <a:bodyPr vert="horz" lIns="91440" tIns="45720" rIns="91440" bIns="45720" rtlCol="0" anchor="b">
            <a:normAutofit/>
          </a:bodyPr>
          <a:lstStyle>
            <a:lvl1pPr marL="0" indent="0" algn="r" defTabSz="914400" rtl="0" eaLnBrk="1" latinLnBrk="0" hangingPunct="1">
              <a:spcBef>
                <a:spcPct val="20000"/>
              </a:spcBef>
              <a:buFont typeface="Arial" pitchFamily="34" charset="0"/>
              <a:buNone/>
              <a:defRPr sz="1800" kern="1200">
                <a:solidFill>
                  <a:schemeClr val="tx1">
                    <a:lumMod val="65000"/>
                    <a:lumOff val="3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spcBef>
                <a:spcPts val="0"/>
              </a:spcBef>
            </a:pPr>
            <a:r>
              <a:rPr lang="en-US" sz="1700" b="1" dirty="0" smtClean="0">
                <a:solidFill>
                  <a:prstClr val="black">
                    <a:lumMod val="75000"/>
                    <a:lumOff val="25000"/>
                  </a:prstClr>
                </a:solidFill>
              </a:rPr>
              <a:t>Jeremiah</a:t>
            </a:r>
            <a:endParaRPr lang="en-US" sz="1700" b="1" dirty="0">
              <a:solidFill>
                <a:prstClr val="black">
                  <a:lumMod val="75000"/>
                  <a:lumOff val="25000"/>
                </a:prstClr>
              </a:solidFill>
            </a:endParaRPr>
          </a:p>
        </p:txBody>
      </p:sp>
    </p:spTree>
    <p:extLst>
      <p:ext uri="{BB962C8B-B14F-4D97-AF65-F5344CB8AC3E}">
        <p14:creationId xmlns:p14="http://schemas.microsoft.com/office/powerpoint/2010/main" val="3887913568"/>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163939" y="990600"/>
            <a:ext cx="3370813" cy="4580626"/>
          </a:xfrm>
          <a:prstGeom prst="rect">
            <a:avLst/>
          </a:prstGeom>
        </p:spPr>
      </p:pic>
      <p:sp>
        <p:nvSpPr>
          <p:cNvPr id="2" name="Title 1"/>
          <p:cNvSpPr>
            <a:spLocks noGrp="1"/>
          </p:cNvSpPr>
          <p:nvPr>
            <p:ph type="title"/>
          </p:nvPr>
        </p:nvSpPr>
        <p:spPr/>
        <p:txBody>
          <a:bodyPr>
            <a:noAutofit/>
          </a:bodyPr>
          <a:lstStyle/>
          <a:p>
            <a:r>
              <a:rPr lang="en-US" sz="2800" dirty="0"/>
              <a:t>Design </a:t>
            </a:r>
            <a:r>
              <a:rPr lang="en-US" sz="2800" dirty="0" smtClean="0"/>
              <a:t>Overview – Architecture Design Specification</a:t>
            </a:r>
            <a:endParaRPr lang="en-US" sz="2800" dirty="0"/>
          </a:p>
        </p:txBody>
      </p:sp>
      <p:sp>
        <p:nvSpPr>
          <p:cNvPr id="3" name="Content Placeholder 2"/>
          <p:cNvSpPr>
            <a:spLocks noGrp="1"/>
          </p:cNvSpPr>
          <p:nvPr>
            <p:ph idx="1"/>
          </p:nvPr>
        </p:nvSpPr>
        <p:spPr/>
        <p:txBody>
          <a:bodyPr>
            <a:normAutofit/>
          </a:bodyPr>
          <a:lstStyle/>
          <a:p>
            <a:r>
              <a:rPr lang="en-US" dirty="0" smtClean="0"/>
              <a:t>Guiding Principles</a:t>
            </a:r>
          </a:p>
          <a:p>
            <a:pPr lvl="1"/>
            <a:r>
              <a:rPr lang="en-US" altLang="en-US" dirty="0" smtClean="0"/>
              <a:t>Scalability</a:t>
            </a:r>
          </a:p>
          <a:p>
            <a:pPr lvl="1"/>
            <a:r>
              <a:rPr lang="en-US" dirty="0" smtClean="0"/>
              <a:t>Ease of Use</a:t>
            </a:r>
          </a:p>
          <a:p>
            <a:pPr lvl="1"/>
            <a:r>
              <a:rPr lang="en-US" altLang="en-US" dirty="0" smtClean="0"/>
              <a:t>Maintainability</a:t>
            </a:r>
          </a:p>
          <a:p>
            <a:pPr lvl="1"/>
            <a:r>
              <a:rPr lang="en-US" altLang="en-US" dirty="0"/>
              <a:t>Compatibility</a:t>
            </a:r>
            <a:endParaRPr lang="en-US" dirty="0"/>
          </a:p>
        </p:txBody>
      </p:sp>
      <p:sp>
        <p:nvSpPr>
          <p:cNvPr id="6" name="Rectangle 5"/>
          <p:cNvSpPr/>
          <p:nvPr/>
        </p:nvSpPr>
        <p:spPr>
          <a:xfrm>
            <a:off x="5710279" y="5571226"/>
            <a:ext cx="2313454" cy="369332"/>
          </a:xfrm>
          <a:prstGeom prst="rect">
            <a:avLst/>
          </a:prstGeom>
        </p:spPr>
        <p:txBody>
          <a:bodyPr wrap="none">
            <a:spAutoFit/>
          </a:bodyPr>
          <a:lstStyle/>
          <a:p>
            <a:pPr algn="ctr">
              <a:spcBef>
                <a:spcPct val="0"/>
              </a:spcBef>
            </a:pPr>
            <a:r>
              <a:rPr lang="en-US" altLang="en-US" dirty="0">
                <a:latin typeface="Arial" pitchFamily="34" charset="0"/>
              </a:rPr>
              <a:t>HICS Layer Diagram</a:t>
            </a:r>
            <a:endParaRPr lang="en-US" altLang="en-US" dirty="0">
              <a:latin typeface="Arial" pitchFamily="34" charset="0"/>
            </a:endParaRPr>
          </a:p>
        </p:txBody>
      </p:sp>
      <p:sp>
        <p:nvSpPr>
          <p:cNvPr id="7" name="Rectangle 6"/>
          <p:cNvSpPr/>
          <p:nvPr/>
        </p:nvSpPr>
        <p:spPr>
          <a:xfrm>
            <a:off x="5315712" y="2237232"/>
            <a:ext cx="3108960" cy="10058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smtClean="0"/>
              <a:t>Interface Layer</a:t>
            </a:r>
            <a:endParaRPr lang="en-US" sz="2000" dirty="0"/>
          </a:p>
        </p:txBody>
      </p:sp>
    </p:spTree>
    <p:extLst>
      <p:ext uri="{BB962C8B-B14F-4D97-AF65-F5344CB8AC3E}">
        <p14:creationId xmlns:p14="http://schemas.microsoft.com/office/powerpoint/2010/main" val="1453004133"/>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Design </a:t>
            </a:r>
            <a:r>
              <a:rPr lang="en-US" sz="2800" dirty="0" smtClean="0"/>
              <a:t>Overview – </a:t>
            </a:r>
            <a:r>
              <a:rPr lang="en-US" sz="2800" dirty="0"/>
              <a:t>Architecture Design Specification</a:t>
            </a:r>
            <a:endParaRPr lang="en-US" sz="4000" dirty="0"/>
          </a:p>
        </p:txBody>
      </p:sp>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1289217" y="966913"/>
            <a:ext cx="6565567" cy="4924175"/>
          </a:xfrm>
        </p:spPr>
      </p:pic>
      <p:sp>
        <p:nvSpPr>
          <p:cNvPr id="3" name="Rectangle 2"/>
          <p:cNvSpPr/>
          <p:nvPr/>
        </p:nvSpPr>
        <p:spPr>
          <a:xfrm>
            <a:off x="3009168" y="5863945"/>
            <a:ext cx="3125664" cy="369332"/>
          </a:xfrm>
          <a:prstGeom prst="rect">
            <a:avLst/>
          </a:prstGeom>
        </p:spPr>
        <p:txBody>
          <a:bodyPr wrap="none">
            <a:spAutoFit/>
          </a:bodyPr>
          <a:lstStyle/>
          <a:p>
            <a:r>
              <a:rPr lang="en-US" dirty="0"/>
              <a:t>Architecture Overview Diagram</a:t>
            </a:r>
            <a:endParaRPr lang="en-US" dirty="0"/>
          </a:p>
        </p:txBody>
      </p:sp>
    </p:spTree>
    <p:extLst>
      <p:ext uri="{BB962C8B-B14F-4D97-AF65-F5344CB8AC3E}">
        <p14:creationId xmlns:p14="http://schemas.microsoft.com/office/powerpoint/2010/main" val="548350708"/>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Design Overview – Detailed Design Specification</a:t>
            </a:r>
            <a:endParaRPr lang="en-US" sz="3200" dirty="0"/>
          </a:p>
        </p:txBody>
      </p:sp>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1286256" y="964692"/>
            <a:ext cx="6571488" cy="4928616"/>
          </a:xfrm>
        </p:spPr>
      </p:pic>
      <p:sp>
        <p:nvSpPr>
          <p:cNvPr id="3" name="Rectangle 2"/>
          <p:cNvSpPr/>
          <p:nvPr/>
        </p:nvSpPr>
        <p:spPr>
          <a:xfrm>
            <a:off x="2958546" y="5901270"/>
            <a:ext cx="3226909" cy="369332"/>
          </a:xfrm>
          <a:prstGeom prst="rect">
            <a:avLst/>
          </a:prstGeom>
        </p:spPr>
        <p:txBody>
          <a:bodyPr wrap="none">
            <a:spAutoFit/>
          </a:bodyPr>
          <a:lstStyle/>
          <a:p>
            <a:r>
              <a:rPr lang="en-US" dirty="0"/>
              <a:t>Module Decomposition Diagram</a:t>
            </a:r>
          </a:p>
        </p:txBody>
      </p:sp>
    </p:spTree>
    <p:extLst>
      <p:ext uri="{BB962C8B-B14F-4D97-AF65-F5344CB8AC3E}">
        <p14:creationId xmlns:p14="http://schemas.microsoft.com/office/powerpoint/2010/main" val="1453004133"/>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http://ecx.images-amazon.com/images/I/51AOf%2BrkXXL._SL1000_.jpg"/>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362200" y="4114800"/>
            <a:ext cx="2101790" cy="1905000"/>
          </a:xfrm>
          <a:prstGeom prst="rect">
            <a:avLst/>
          </a:prstGeom>
          <a:noFill/>
          <a:ln>
            <a:noFill/>
          </a:ln>
        </p:spPr>
      </p:pic>
      <p:sp>
        <p:nvSpPr>
          <p:cNvPr id="2" name="Title 1"/>
          <p:cNvSpPr>
            <a:spLocks noGrp="1"/>
          </p:cNvSpPr>
          <p:nvPr>
            <p:ph type="title"/>
          </p:nvPr>
        </p:nvSpPr>
        <p:spPr/>
        <p:txBody>
          <a:bodyPr>
            <a:noAutofit/>
          </a:bodyPr>
          <a:lstStyle/>
          <a:p>
            <a:r>
              <a:rPr lang="en-US" sz="3200" dirty="0"/>
              <a:t>Design </a:t>
            </a:r>
            <a:r>
              <a:rPr lang="en-US" sz="3200" dirty="0" smtClean="0"/>
              <a:t>Overview – Detailed Design Specification</a:t>
            </a:r>
            <a:endParaRPr lang="en-US" sz="3200" dirty="0"/>
          </a:p>
        </p:txBody>
      </p:sp>
      <p:sp>
        <p:nvSpPr>
          <p:cNvPr id="3" name="Content Placeholder 2"/>
          <p:cNvSpPr>
            <a:spLocks noGrp="1"/>
          </p:cNvSpPr>
          <p:nvPr>
            <p:ph idx="1"/>
          </p:nvPr>
        </p:nvSpPr>
        <p:spPr>
          <a:xfrm>
            <a:off x="457200" y="1279968"/>
            <a:ext cx="8229600" cy="4525963"/>
          </a:xfrm>
        </p:spPr>
        <p:txBody>
          <a:bodyPr>
            <a:normAutofit/>
          </a:bodyPr>
          <a:lstStyle/>
          <a:p>
            <a:r>
              <a:rPr lang="en-US" dirty="0" smtClean="0"/>
              <a:t>System Hardware</a:t>
            </a:r>
            <a:endParaRPr lang="en-US" dirty="0"/>
          </a:p>
        </p:txBody>
      </p:sp>
      <p:pic>
        <p:nvPicPr>
          <p:cNvPr id="4" name="Picture 3"/>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05467" y="2362200"/>
            <a:ext cx="1881188" cy="1428750"/>
          </a:xfrm>
          <a:prstGeom prst="rect">
            <a:avLst/>
          </a:prstGeom>
          <a:noFill/>
          <a:ln>
            <a:noFill/>
          </a:ln>
        </p:spPr>
      </p:pic>
      <p:pic>
        <p:nvPicPr>
          <p:cNvPr id="5" name="Picture 4" descr="https://cdn.sparkfun.com/assets/parts/6/4/3/3/11061-01b.jpg"/>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657600" y="2128692"/>
            <a:ext cx="2177990" cy="1768235"/>
          </a:xfrm>
          <a:prstGeom prst="rect">
            <a:avLst/>
          </a:prstGeom>
          <a:noFill/>
          <a:ln>
            <a:noFill/>
          </a:ln>
        </p:spPr>
      </p:pic>
      <p:pic>
        <p:nvPicPr>
          <p:cNvPr id="6" name="Picture 5"/>
          <p:cNvPicPr/>
          <p:nvPr/>
        </p:nvPicPr>
        <p:blipFill>
          <a:blip r:embed="rId5"/>
          <a:stretch>
            <a:fillRect/>
          </a:stretch>
        </p:blipFill>
        <p:spPr>
          <a:xfrm>
            <a:off x="6402501" y="2157940"/>
            <a:ext cx="2352675" cy="1709737"/>
          </a:xfrm>
          <a:prstGeom prst="rect">
            <a:avLst/>
          </a:prstGeom>
        </p:spPr>
      </p:pic>
      <p:pic>
        <p:nvPicPr>
          <p:cNvPr id="7" name="Picture 6" descr="http://i.ebayimg.com/00/s/NjAwWDYwMA==/z/LssAAOxy7S5R8gyr/$(KGrHqJ,!ogFHwGUiT9HBR8gyqWyfw~~60_35.JPG"/>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304800" y="4191000"/>
            <a:ext cx="1809750" cy="1581150"/>
          </a:xfrm>
          <a:prstGeom prst="rect">
            <a:avLst/>
          </a:prstGeom>
          <a:noFill/>
          <a:ln>
            <a:noFill/>
          </a:ln>
        </p:spPr>
      </p:pic>
      <p:pic>
        <p:nvPicPr>
          <p:cNvPr id="9" name="Picture 8" descr="http://ecx.images-amazon.com/images/I/71suNGOx2IL._SL1500_.jpg"/>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4776787" y="4329023"/>
            <a:ext cx="1588609" cy="1443127"/>
          </a:xfrm>
          <a:prstGeom prst="rect">
            <a:avLst/>
          </a:prstGeom>
          <a:noFill/>
          <a:ln>
            <a:noFill/>
          </a:ln>
        </p:spPr>
      </p:pic>
      <p:pic>
        <p:nvPicPr>
          <p:cNvPr id="10" name="Picture 9"/>
          <p:cNvPicPr/>
          <p:nvPr/>
        </p:nvPicPr>
        <p:blipFill>
          <a:blip r:embed="rId8"/>
          <a:stretch>
            <a:fillRect/>
          </a:stretch>
        </p:blipFill>
        <p:spPr>
          <a:xfrm>
            <a:off x="6705600" y="4559617"/>
            <a:ext cx="1998980" cy="1015365"/>
          </a:xfrm>
          <a:prstGeom prst="rect">
            <a:avLst/>
          </a:prstGeom>
        </p:spPr>
      </p:pic>
      <p:sp>
        <p:nvSpPr>
          <p:cNvPr id="11" name="Rectangle 10"/>
          <p:cNvSpPr/>
          <p:nvPr/>
        </p:nvSpPr>
        <p:spPr>
          <a:xfrm>
            <a:off x="357210" y="3769023"/>
            <a:ext cx="2377702" cy="276999"/>
          </a:xfrm>
          <a:prstGeom prst="rect">
            <a:avLst/>
          </a:prstGeom>
        </p:spPr>
        <p:txBody>
          <a:bodyPr wrap="none">
            <a:spAutoFit/>
          </a:bodyPr>
          <a:lstStyle/>
          <a:p>
            <a:r>
              <a:rPr lang="en-US" sz="1200" dirty="0" smtClean="0"/>
              <a:t>(1) Raspberry </a:t>
            </a:r>
            <a:r>
              <a:rPr lang="en-US" sz="1200" dirty="0"/>
              <a:t>Pi B</a:t>
            </a:r>
            <a:r>
              <a:rPr lang="en-US" sz="1200" dirty="0" smtClean="0"/>
              <a:t>+ Microcomputer</a:t>
            </a:r>
            <a:endParaRPr lang="en-US" sz="1200" dirty="0"/>
          </a:p>
        </p:txBody>
      </p:sp>
      <p:sp>
        <p:nvSpPr>
          <p:cNvPr id="12" name="Rectangle 11"/>
          <p:cNvSpPr/>
          <p:nvPr/>
        </p:nvSpPr>
        <p:spPr>
          <a:xfrm>
            <a:off x="3529957" y="3705259"/>
            <a:ext cx="2343014" cy="276999"/>
          </a:xfrm>
          <a:prstGeom prst="rect">
            <a:avLst/>
          </a:prstGeom>
        </p:spPr>
        <p:txBody>
          <a:bodyPr wrap="none">
            <a:spAutoFit/>
          </a:bodyPr>
          <a:lstStyle/>
          <a:p>
            <a:r>
              <a:rPr lang="en-US" sz="1200" dirty="0" smtClean="0"/>
              <a:t>(2) Arduino Mega Microcontrollers</a:t>
            </a:r>
            <a:endParaRPr lang="en-US" sz="1200" dirty="0"/>
          </a:p>
        </p:txBody>
      </p:sp>
      <p:sp>
        <p:nvSpPr>
          <p:cNvPr id="13" name="Rectangle 12"/>
          <p:cNvSpPr/>
          <p:nvPr/>
        </p:nvSpPr>
        <p:spPr>
          <a:xfrm>
            <a:off x="6702989" y="3705256"/>
            <a:ext cx="1751698" cy="276999"/>
          </a:xfrm>
          <a:prstGeom prst="rect">
            <a:avLst/>
          </a:prstGeom>
        </p:spPr>
        <p:txBody>
          <a:bodyPr wrap="none">
            <a:spAutoFit/>
          </a:bodyPr>
          <a:lstStyle/>
          <a:p>
            <a:r>
              <a:rPr lang="en-US" sz="1200" dirty="0" smtClean="0"/>
              <a:t>(3) Relay </a:t>
            </a:r>
            <a:r>
              <a:rPr lang="en-US" sz="1200" dirty="0"/>
              <a:t>Switch </a:t>
            </a:r>
            <a:r>
              <a:rPr lang="en-US" sz="1200" dirty="0" smtClean="0"/>
              <a:t>Modules</a:t>
            </a:r>
            <a:endParaRPr lang="en-US" sz="1200" dirty="0"/>
          </a:p>
        </p:txBody>
      </p:sp>
      <p:sp>
        <p:nvSpPr>
          <p:cNvPr id="14" name="Rectangle 13"/>
          <p:cNvSpPr/>
          <p:nvPr/>
        </p:nvSpPr>
        <p:spPr>
          <a:xfrm>
            <a:off x="152400" y="5790087"/>
            <a:ext cx="1733167" cy="276999"/>
          </a:xfrm>
          <a:prstGeom prst="rect">
            <a:avLst/>
          </a:prstGeom>
        </p:spPr>
        <p:txBody>
          <a:bodyPr wrap="none">
            <a:spAutoFit/>
          </a:bodyPr>
          <a:lstStyle/>
          <a:p>
            <a:r>
              <a:rPr lang="en-US" sz="1200" dirty="0" smtClean="0"/>
              <a:t>(3) Soil </a:t>
            </a:r>
            <a:r>
              <a:rPr lang="en-US" sz="1200" dirty="0"/>
              <a:t>Moisture Sensors</a:t>
            </a:r>
            <a:endParaRPr lang="en-US" sz="1200" dirty="0"/>
          </a:p>
        </p:txBody>
      </p:sp>
      <p:sp>
        <p:nvSpPr>
          <p:cNvPr id="15" name="Rectangle 14"/>
          <p:cNvSpPr/>
          <p:nvPr/>
        </p:nvSpPr>
        <p:spPr>
          <a:xfrm>
            <a:off x="2486655" y="5790087"/>
            <a:ext cx="1650388" cy="276999"/>
          </a:xfrm>
          <a:prstGeom prst="rect">
            <a:avLst/>
          </a:prstGeom>
        </p:spPr>
        <p:txBody>
          <a:bodyPr wrap="none">
            <a:spAutoFit/>
          </a:bodyPr>
          <a:lstStyle/>
          <a:p>
            <a:r>
              <a:rPr lang="en-US" sz="1200" dirty="0" smtClean="0"/>
              <a:t>(1) Temperature Sensor</a:t>
            </a:r>
            <a:endParaRPr lang="en-US" sz="1200" dirty="0"/>
          </a:p>
        </p:txBody>
      </p:sp>
      <p:sp>
        <p:nvSpPr>
          <p:cNvPr id="16" name="Rectangle 15"/>
          <p:cNvSpPr/>
          <p:nvPr/>
        </p:nvSpPr>
        <p:spPr>
          <a:xfrm>
            <a:off x="5009879" y="5742801"/>
            <a:ext cx="1122423" cy="276999"/>
          </a:xfrm>
          <a:prstGeom prst="rect">
            <a:avLst/>
          </a:prstGeom>
        </p:spPr>
        <p:txBody>
          <a:bodyPr wrap="none">
            <a:spAutoFit/>
          </a:bodyPr>
          <a:lstStyle/>
          <a:p>
            <a:r>
              <a:rPr lang="en-US" sz="1200" dirty="0" smtClean="0"/>
              <a:t>(1) Rain Sensor</a:t>
            </a:r>
            <a:endParaRPr lang="en-US" sz="1200" dirty="0"/>
          </a:p>
        </p:txBody>
      </p:sp>
      <p:sp>
        <p:nvSpPr>
          <p:cNvPr id="17" name="Rectangle 16"/>
          <p:cNvSpPr/>
          <p:nvPr/>
        </p:nvSpPr>
        <p:spPr>
          <a:xfrm>
            <a:off x="6916925" y="5773228"/>
            <a:ext cx="1576329" cy="276999"/>
          </a:xfrm>
          <a:prstGeom prst="rect">
            <a:avLst/>
          </a:prstGeom>
        </p:spPr>
        <p:txBody>
          <a:bodyPr wrap="none">
            <a:spAutoFit/>
          </a:bodyPr>
          <a:lstStyle/>
          <a:p>
            <a:r>
              <a:rPr lang="en-US" sz="1200" dirty="0" smtClean="0"/>
              <a:t>(4</a:t>
            </a:r>
            <a:r>
              <a:rPr lang="en-US" sz="1200" dirty="0"/>
              <a:t>) AC Power </a:t>
            </a:r>
            <a:r>
              <a:rPr lang="en-US" sz="1200" dirty="0" smtClean="0"/>
              <a:t>Modules</a:t>
            </a:r>
            <a:endParaRPr lang="en-US" sz="1200" dirty="0"/>
          </a:p>
        </p:txBody>
      </p:sp>
    </p:spTree>
    <p:extLst>
      <p:ext uri="{BB962C8B-B14F-4D97-AF65-F5344CB8AC3E}">
        <p14:creationId xmlns:p14="http://schemas.microsoft.com/office/powerpoint/2010/main" val="3628041374"/>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Design </a:t>
            </a:r>
            <a:r>
              <a:rPr lang="en-US" sz="3200" dirty="0" smtClean="0"/>
              <a:t>Overview – Tradeoffs</a:t>
            </a:r>
            <a:endParaRPr lang="en-US" sz="3200" dirty="0"/>
          </a:p>
        </p:txBody>
      </p:sp>
      <p:sp>
        <p:nvSpPr>
          <p:cNvPr id="3" name="Content Placeholder 2"/>
          <p:cNvSpPr>
            <a:spLocks noGrp="1"/>
          </p:cNvSpPr>
          <p:nvPr>
            <p:ph idx="1"/>
          </p:nvPr>
        </p:nvSpPr>
        <p:spPr/>
        <p:txBody>
          <a:bodyPr>
            <a:normAutofit/>
          </a:bodyPr>
          <a:lstStyle/>
          <a:p>
            <a:r>
              <a:rPr lang="en-US" dirty="0" smtClean="0"/>
              <a:t>Wireless vs. Wired Soil Sensors</a:t>
            </a:r>
          </a:p>
          <a:p>
            <a:r>
              <a:rPr lang="en-US" dirty="0" smtClean="0"/>
              <a:t>Performance vs. Complexity</a:t>
            </a:r>
          </a:p>
          <a:p>
            <a:r>
              <a:rPr lang="en-US" dirty="0" smtClean="0"/>
              <a:t>Scalable Web Interface vs. Mobile App.</a:t>
            </a:r>
          </a:p>
          <a:p>
            <a:endParaRPr lang="en-US" dirty="0" smtClean="0"/>
          </a:p>
          <a:p>
            <a:endParaRPr lang="en-US" dirty="0"/>
          </a:p>
        </p:txBody>
      </p:sp>
    </p:spTree>
    <p:extLst>
      <p:ext uri="{BB962C8B-B14F-4D97-AF65-F5344CB8AC3E}">
        <p14:creationId xmlns:p14="http://schemas.microsoft.com/office/powerpoint/2010/main" val="1453004133"/>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ROLES AND RESPONSIBILITIES OF TEAM MEMBERS</a:t>
            </a:r>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248400" y="3886200"/>
            <a:ext cx="5048203" cy="3786153"/>
          </a:xfrm>
          <a:prstGeom prst="rect">
            <a:avLst/>
          </a:prstGeom>
        </p:spPr>
      </p:pic>
      <p:sp>
        <p:nvSpPr>
          <p:cNvPr id="5" name="Text Placeholder 9"/>
          <p:cNvSpPr txBox="1">
            <a:spLocks/>
          </p:cNvSpPr>
          <p:nvPr/>
        </p:nvSpPr>
        <p:spPr>
          <a:xfrm>
            <a:off x="6629400" y="5093411"/>
            <a:ext cx="1089212" cy="375787"/>
          </a:xfrm>
          <a:prstGeom prst="rect">
            <a:avLst/>
          </a:prstGeom>
        </p:spPr>
        <p:txBody>
          <a:bodyPr vert="horz" lIns="91440" tIns="45720" rIns="91440" bIns="45720" rtlCol="0" anchor="b">
            <a:normAutofit/>
          </a:bodyPr>
          <a:lstStyle>
            <a:lvl1pPr marL="0" indent="0" algn="r" defTabSz="914400" rtl="0" eaLnBrk="1" latinLnBrk="0" hangingPunct="1">
              <a:spcBef>
                <a:spcPct val="20000"/>
              </a:spcBef>
              <a:buFont typeface="Arial" pitchFamily="34" charset="0"/>
              <a:buNone/>
              <a:defRPr sz="1800" kern="1200">
                <a:solidFill>
                  <a:schemeClr val="tx1">
                    <a:lumMod val="65000"/>
                    <a:lumOff val="3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spcBef>
                <a:spcPts val="0"/>
              </a:spcBef>
            </a:pPr>
            <a:r>
              <a:rPr lang="en-US" sz="1700" b="1" dirty="0" smtClean="0">
                <a:solidFill>
                  <a:prstClr val="black">
                    <a:lumMod val="75000"/>
                    <a:lumOff val="25000"/>
                  </a:prstClr>
                </a:solidFill>
              </a:rPr>
              <a:t>Belachew</a:t>
            </a:r>
            <a:endParaRPr lang="en-US" sz="1700" b="1" dirty="0">
              <a:solidFill>
                <a:prstClr val="black">
                  <a:lumMod val="75000"/>
                  <a:lumOff val="25000"/>
                </a:prstClr>
              </a:solidFill>
            </a:endParaRPr>
          </a:p>
        </p:txBody>
      </p:sp>
      <p:sp>
        <p:nvSpPr>
          <p:cNvPr id="7" name="TextBox 6"/>
          <p:cNvSpPr txBox="1"/>
          <p:nvPr/>
        </p:nvSpPr>
        <p:spPr>
          <a:xfrm>
            <a:off x="1121392" y="1557456"/>
            <a:ext cx="1219200" cy="2708434"/>
          </a:xfrm>
          <a:prstGeom prst="rect">
            <a:avLst/>
          </a:prstGeom>
          <a:noFill/>
        </p:spPr>
        <p:txBody>
          <a:bodyPr wrap="square" rtlCol="0">
            <a:spAutoFit/>
          </a:bodyPr>
          <a:lstStyle/>
          <a:p>
            <a:r>
              <a:rPr lang="en-US" sz="17000" b="1" dirty="0" smtClean="0">
                <a:solidFill>
                  <a:srgbClr val="F26200">
                    <a:alpha val="40000"/>
                  </a:srgbClr>
                </a:solidFill>
                <a:cs typeface="Arial" pitchFamily="34" charset="0"/>
              </a:rPr>
              <a:t>1</a:t>
            </a:r>
            <a:endParaRPr lang="en-US" sz="17000" b="1" dirty="0">
              <a:solidFill>
                <a:srgbClr val="F26200">
                  <a:alpha val="40000"/>
                </a:srgbClr>
              </a:solidFill>
              <a:cs typeface="Arial" pitchFamily="34" charset="0"/>
            </a:endParaRPr>
          </a:p>
        </p:txBody>
      </p:sp>
    </p:spTree>
    <p:extLst>
      <p:ext uri="{BB962C8B-B14F-4D97-AF65-F5344CB8AC3E}">
        <p14:creationId xmlns:p14="http://schemas.microsoft.com/office/powerpoint/2010/main" val="604496135"/>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TEST RESULTS</a:t>
            </a:r>
            <a:endParaRPr lang="en-US" dirty="0"/>
          </a:p>
        </p:txBody>
      </p:sp>
      <p:pic>
        <p:nvPicPr>
          <p:cNvPr id="7" name="Picture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241430" y="3886200"/>
            <a:ext cx="5048203" cy="3786153"/>
          </a:xfrm>
          <a:prstGeom prst="rect">
            <a:avLst/>
          </a:prstGeom>
        </p:spPr>
      </p:pic>
      <p:sp>
        <p:nvSpPr>
          <p:cNvPr id="5" name="Oval 4"/>
          <p:cNvSpPr/>
          <p:nvPr/>
        </p:nvSpPr>
        <p:spPr>
          <a:xfrm>
            <a:off x="762000" y="1946209"/>
            <a:ext cx="2057400" cy="2057400"/>
          </a:xfrm>
          <a:prstGeom prst="ellipse">
            <a:avLst/>
          </a:prstGeom>
          <a:gradFill flip="none" rotWithShape="1">
            <a:gsLst>
              <a:gs pos="5000">
                <a:srgbClr val="84D830"/>
              </a:gs>
              <a:gs pos="48000">
                <a:srgbClr val="7BCF27"/>
              </a:gs>
              <a:gs pos="100000">
                <a:srgbClr val="56901C"/>
              </a:gs>
            </a:gsLst>
            <a:path path="circle">
              <a:fillToRect l="50000" t="50000" r="50000" b="50000"/>
            </a:path>
            <a:tileRect/>
          </a:gradFill>
          <a:ln w="5080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p>
        </p:txBody>
      </p:sp>
      <p:sp>
        <p:nvSpPr>
          <p:cNvPr id="6" name="TextBox 5"/>
          <p:cNvSpPr txBox="1"/>
          <p:nvPr/>
        </p:nvSpPr>
        <p:spPr>
          <a:xfrm>
            <a:off x="1157868" y="1592766"/>
            <a:ext cx="1219200" cy="2708434"/>
          </a:xfrm>
          <a:prstGeom prst="rect">
            <a:avLst/>
          </a:prstGeom>
          <a:noFill/>
        </p:spPr>
        <p:txBody>
          <a:bodyPr wrap="square" rtlCol="0">
            <a:spAutoFit/>
          </a:bodyPr>
          <a:lstStyle/>
          <a:p>
            <a:r>
              <a:rPr lang="en-US" sz="17000" b="1" dirty="0">
                <a:solidFill>
                  <a:srgbClr val="65B131">
                    <a:alpha val="64000"/>
                  </a:srgbClr>
                </a:solidFill>
                <a:cs typeface="Arial" pitchFamily="34" charset="0"/>
              </a:rPr>
              <a:t>6</a:t>
            </a:r>
            <a:endParaRPr lang="en-US" sz="17000" b="1" dirty="0">
              <a:solidFill>
                <a:srgbClr val="65B131">
                  <a:alpha val="64000"/>
                </a:srgbClr>
              </a:solidFill>
              <a:cs typeface="Arial" pitchFamily="34" charset="0"/>
            </a:endParaRPr>
          </a:p>
        </p:txBody>
      </p:sp>
      <p:sp>
        <p:nvSpPr>
          <p:cNvPr id="8" name="Text Placeholder 9"/>
          <p:cNvSpPr txBox="1">
            <a:spLocks/>
          </p:cNvSpPr>
          <p:nvPr/>
        </p:nvSpPr>
        <p:spPr>
          <a:xfrm>
            <a:off x="6629400" y="5093411"/>
            <a:ext cx="1089212" cy="375787"/>
          </a:xfrm>
          <a:prstGeom prst="rect">
            <a:avLst/>
          </a:prstGeom>
        </p:spPr>
        <p:txBody>
          <a:bodyPr vert="horz" lIns="91440" tIns="45720" rIns="91440" bIns="45720" rtlCol="0" anchor="b">
            <a:normAutofit/>
          </a:bodyPr>
          <a:lstStyle>
            <a:lvl1pPr marL="0" indent="0" algn="r" defTabSz="914400" rtl="0" eaLnBrk="1" latinLnBrk="0" hangingPunct="1">
              <a:spcBef>
                <a:spcPct val="20000"/>
              </a:spcBef>
              <a:buFont typeface="Arial" pitchFamily="34" charset="0"/>
              <a:buNone/>
              <a:defRPr sz="1800" kern="1200">
                <a:solidFill>
                  <a:schemeClr val="tx1">
                    <a:lumMod val="65000"/>
                    <a:lumOff val="3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spcBef>
                <a:spcPts val="0"/>
              </a:spcBef>
            </a:pPr>
            <a:r>
              <a:rPr lang="en-US" sz="1700" b="1" dirty="0" smtClean="0">
                <a:solidFill>
                  <a:prstClr val="black">
                    <a:lumMod val="75000"/>
                    <a:lumOff val="25000"/>
                  </a:prstClr>
                </a:solidFill>
              </a:rPr>
              <a:t>Jeremiah</a:t>
            </a:r>
            <a:endParaRPr lang="en-US" sz="1700" b="1" dirty="0">
              <a:solidFill>
                <a:prstClr val="black">
                  <a:lumMod val="75000"/>
                  <a:lumOff val="25000"/>
                </a:prstClr>
              </a:solidFill>
            </a:endParaRPr>
          </a:p>
        </p:txBody>
      </p:sp>
    </p:spTree>
    <p:extLst>
      <p:ext uri="{BB962C8B-B14F-4D97-AF65-F5344CB8AC3E}">
        <p14:creationId xmlns:p14="http://schemas.microsoft.com/office/powerpoint/2010/main" val="1743175759"/>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Testing – </a:t>
            </a:r>
            <a:r>
              <a:rPr lang="en-US" sz="3200" dirty="0" smtClean="0"/>
              <a:t>Server Layer</a:t>
            </a:r>
            <a:endParaRPr lang="en-US" sz="3200" dirty="0"/>
          </a:p>
        </p:txBody>
      </p:sp>
      <p:pic>
        <p:nvPicPr>
          <p:cNvPr id="9" name="Content Placeholder 8"/>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1" y="2743200"/>
            <a:ext cx="9143999" cy="3416934"/>
          </a:xfrm>
        </p:spPr>
      </p:pic>
      <p:sp>
        <p:nvSpPr>
          <p:cNvPr id="10" name="TextBox 9"/>
          <p:cNvSpPr txBox="1"/>
          <p:nvPr/>
        </p:nvSpPr>
        <p:spPr>
          <a:xfrm>
            <a:off x="0" y="914400"/>
            <a:ext cx="9144000" cy="1762021"/>
          </a:xfrm>
          <a:prstGeom prst="rect">
            <a:avLst/>
          </a:prstGeom>
          <a:noFill/>
        </p:spPr>
        <p:txBody>
          <a:bodyPr wrap="square" rtlCol="0">
            <a:spAutoFit/>
          </a:bodyPr>
          <a:lstStyle/>
          <a:p>
            <a:r>
              <a:rPr lang="en-US" sz="1550" b="1" dirty="0"/>
              <a:t>Maintainability </a:t>
            </a:r>
            <a:r>
              <a:rPr lang="en-US" sz="1550" b="1" dirty="0" smtClean="0"/>
              <a:t>Index</a:t>
            </a:r>
            <a:r>
              <a:rPr lang="en-US" sz="1550" dirty="0" smtClean="0"/>
              <a:t> – The </a:t>
            </a:r>
            <a:r>
              <a:rPr lang="en-US" sz="1550" dirty="0"/>
              <a:t>relative ease of maintaining the </a:t>
            </a:r>
            <a:r>
              <a:rPr lang="en-US" sz="1550" dirty="0" smtClean="0"/>
              <a:t>code, with a scale of 0 to 100. </a:t>
            </a:r>
            <a:r>
              <a:rPr lang="en-US" sz="1550" dirty="0"/>
              <a:t>A high </a:t>
            </a:r>
            <a:r>
              <a:rPr lang="en-US" sz="1550" dirty="0" smtClean="0"/>
              <a:t>value </a:t>
            </a:r>
            <a:r>
              <a:rPr lang="en-US" sz="1550" dirty="0"/>
              <a:t>means better maintainability.</a:t>
            </a:r>
            <a:endParaRPr lang="en-US" sz="1550" dirty="0" smtClean="0"/>
          </a:p>
          <a:p>
            <a:r>
              <a:rPr lang="en-US" sz="1550" b="1" dirty="0"/>
              <a:t>Cyclomatic </a:t>
            </a:r>
            <a:r>
              <a:rPr lang="en-US" sz="1550" b="1" dirty="0" smtClean="0"/>
              <a:t>Complexity</a:t>
            </a:r>
            <a:r>
              <a:rPr lang="en-US" sz="1550" dirty="0" smtClean="0"/>
              <a:t> </a:t>
            </a:r>
            <a:r>
              <a:rPr lang="en-US" sz="1550" dirty="0" smtClean="0"/>
              <a:t>– The </a:t>
            </a:r>
            <a:r>
              <a:rPr lang="en-US" sz="1550" dirty="0"/>
              <a:t>number of different code paths in the </a:t>
            </a:r>
            <a:r>
              <a:rPr lang="en-US" sz="1550" dirty="0" smtClean="0"/>
              <a:t>program(s)</a:t>
            </a:r>
            <a:r>
              <a:rPr lang="en-US" sz="1550" dirty="0" smtClean="0"/>
              <a:t>. This represents structural complexity.</a:t>
            </a:r>
          </a:p>
          <a:p>
            <a:r>
              <a:rPr lang="en-US" sz="1550" b="1" dirty="0" smtClean="0"/>
              <a:t>Depth </a:t>
            </a:r>
            <a:r>
              <a:rPr lang="en-US" sz="1550" b="1" dirty="0"/>
              <a:t>of </a:t>
            </a:r>
            <a:r>
              <a:rPr lang="en-US" sz="1550" b="1" dirty="0" smtClean="0"/>
              <a:t>Inheritance</a:t>
            </a:r>
            <a:r>
              <a:rPr lang="en-US" sz="1550" dirty="0" smtClean="0"/>
              <a:t> </a:t>
            </a:r>
            <a:r>
              <a:rPr lang="en-US" sz="1550" dirty="0"/>
              <a:t>– </a:t>
            </a:r>
            <a:r>
              <a:rPr lang="en-US" sz="1550" dirty="0" smtClean="0"/>
              <a:t>Indicates </a:t>
            </a:r>
            <a:r>
              <a:rPr lang="en-US" sz="1550" dirty="0"/>
              <a:t>the number of class definitions that extend to the root of the class </a:t>
            </a:r>
            <a:r>
              <a:rPr lang="en-US" sz="1550" dirty="0" smtClean="0"/>
              <a:t>hierarchy.</a:t>
            </a:r>
          </a:p>
          <a:p>
            <a:r>
              <a:rPr lang="en-US" sz="1550" b="1" dirty="0" smtClean="0"/>
              <a:t>Class Coupling</a:t>
            </a:r>
            <a:r>
              <a:rPr lang="en-US" sz="1550" dirty="0" smtClean="0"/>
              <a:t> – </a:t>
            </a:r>
            <a:r>
              <a:rPr lang="en-US" sz="1550" dirty="0"/>
              <a:t>Measures the coupling to unique classes </a:t>
            </a:r>
            <a:r>
              <a:rPr lang="en-US" sz="1550" dirty="0" smtClean="0"/>
              <a:t>throughout the program.  High </a:t>
            </a:r>
            <a:r>
              <a:rPr lang="en-US" sz="1550" dirty="0"/>
              <a:t>coupling indicates a design that is difficult to </a:t>
            </a:r>
            <a:r>
              <a:rPr lang="en-US" sz="1550" dirty="0" smtClean="0"/>
              <a:t>reuse/maintain.</a:t>
            </a:r>
            <a:endParaRPr lang="en-US" sz="1550" dirty="0" smtClean="0"/>
          </a:p>
        </p:txBody>
      </p:sp>
      <p:sp>
        <p:nvSpPr>
          <p:cNvPr id="11" name="Footer Placeholder 10"/>
          <p:cNvSpPr>
            <a:spLocks noGrp="1"/>
          </p:cNvSpPr>
          <p:nvPr>
            <p:ph type="ftr" sz="quarter" idx="11"/>
          </p:nvPr>
        </p:nvSpPr>
        <p:spPr>
          <a:xfrm>
            <a:off x="2266950" y="6656777"/>
            <a:ext cx="4610100" cy="212725"/>
          </a:xfrm>
        </p:spPr>
        <p:txBody>
          <a:bodyPr/>
          <a:lstStyle/>
          <a:p>
            <a:r>
              <a:rPr lang="en-US" dirty="0" smtClean="0">
                <a:solidFill>
                  <a:schemeClr val="bg1"/>
                </a:solidFill>
              </a:rPr>
              <a:t>https://msdn.microsoft.com/en-us/library/bb385914.aspx</a:t>
            </a:r>
            <a:endParaRPr lang="en-US" dirty="0">
              <a:solidFill>
                <a:schemeClr val="bg1"/>
              </a:solidFill>
            </a:endParaRPr>
          </a:p>
        </p:txBody>
      </p:sp>
    </p:spTree>
    <p:extLst>
      <p:ext uri="{BB962C8B-B14F-4D97-AF65-F5344CB8AC3E}">
        <p14:creationId xmlns:p14="http://schemas.microsoft.com/office/powerpoint/2010/main" val="3813696606"/>
      </p:ext>
    </p:extLst>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Testing – </a:t>
            </a:r>
            <a:r>
              <a:rPr lang="en-US" sz="3200" dirty="0" smtClean="0"/>
              <a:t>Interface Layer</a:t>
            </a:r>
            <a:endParaRPr lang="en-US" sz="3200" dirty="0"/>
          </a:p>
        </p:txBody>
      </p:sp>
      <p:sp>
        <p:nvSpPr>
          <p:cNvPr id="3" name="Content Placeholder 2"/>
          <p:cNvSpPr>
            <a:spLocks noGrp="1"/>
          </p:cNvSpPr>
          <p:nvPr>
            <p:ph idx="1"/>
          </p:nvPr>
        </p:nvSpPr>
        <p:spPr/>
        <p:txBody>
          <a:bodyPr>
            <a:normAutofit fontScale="92500" lnSpcReduction="20000"/>
          </a:bodyPr>
          <a:lstStyle/>
          <a:p>
            <a:r>
              <a:rPr lang="en-US" dirty="0" smtClean="0"/>
              <a:t>Service Caller </a:t>
            </a:r>
            <a:r>
              <a:rPr lang="en-US" dirty="0" smtClean="0"/>
              <a:t>Subsystem</a:t>
            </a:r>
          </a:p>
          <a:p>
            <a:pPr lvl="1"/>
            <a:r>
              <a:rPr lang="en-US" dirty="0" smtClean="0"/>
              <a:t>Our</a:t>
            </a:r>
            <a:r>
              <a:rPr lang="en-US" dirty="0" smtClean="0"/>
              <a:t> Raspberry Pi microcomputer was programmed in Python, and had a total of 55 SLOC.</a:t>
            </a:r>
          </a:p>
          <a:p>
            <a:pPr lvl="1"/>
            <a:r>
              <a:rPr lang="en-US" dirty="0" smtClean="0"/>
              <a:t>Web service calls had an average response time &lt; 5 seconds.</a:t>
            </a:r>
            <a:endParaRPr lang="en-US" dirty="0" smtClean="0"/>
          </a:p>
          <a:p>
            <a:r>
              <a:rPr lang="en-US" dirty="0" smtClean="0"/>
              <a:t>Data Processing </a:t>
            </a:r>
            <a:r>
              <a:rPr lang="en-US" dirty="0" smtClean="0"/>
              <a:t>Subsystem (Arduino)</a:t>
            </a:r>
            <a:endParaRPr lang="en-US" dirty="0" smtClean="0"/>
          </a:p>
          <a:p>
            <a:pPr lvl="1"/>
            <a:r>
              <a:rPr lang="en-US" dirty="0" smtClean="0"/>
              <a:t>Our</a:t>
            </a:r>
            <a:r>
              <a:rPr lang="en-US" dirty="0" smtClean="0"/>
              <a:t> Arduino microcontroller was programmed in a C-like language, and had a total of 97 SLOC.</a:t>
            </a:r>
          </a:p>
          <a:p>
            <a:pPr lvl="1"/>
            <a:r>
              <a:rPr lang="en-US" dirty="0" smtClean="0"/>
              <a:t>Every IO pin on the development board was tested prior to use to ensure that it gave proper input/output readings.</a:t>
            </a:r>
            <a:endParaRPr lang="en-US" dirty="0" smtClean="0"/>
          </a:p>
          <a:p>
            <a:pPr lvl="1"/>
            <a:endParaRPr lang="en-US" dirty="0"/>
          </a:p>
        </p:txBody>
      </p:sp>
    </p:spTree>
    <p:extLst>
      <p:ext uri="{BB962C8B-B14F-4D97-AF65-F5344CB8AC3E}">
        <p14:creationId xmlns:p14="http://schemas.microsoft.com/office/powerpoint/2010/main" val="1653832373"/>
      </p:ext>
    </p:extLst>
  </p:cSld>
  <p:clrMapOvr>
    <a:masterClrMapping/>
  </p:clrMapOvr>
  <p:transition spd="slow">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457200" y="1600201"/>
            <a:ext cx="4953000" cy="45719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t>Sensor Controller Subsystem</a:t>
            </a:r>
          </a:p>
          <a:p>
            <a:pPr lvl="1"/>
            <a:r>
              <a:rPr lang="en-US" sz="1800" dirty="0" smtClean="0"/>
              <a:t>Our sensors were exposed to environmental conditions and calibrated to give accurate and precise readings.</a:t>
            </a:r>
            <a:endParaRPr lang="en-US" sz="1800" dirty="0"/>
          </a:p>
          <a:p>
            <a:pPr marL="457200" lvl="1" indent="0">
              <a:buNone/>
            </a:pPr>
            <a:endParaRPr lang="en-US" sz="1800" dirty="0" smtClean="0"/>
          </a:p>
          <a:p>
            <a:pPr marL="457200" lvl="1" indent="0">
              <a:buNone/>
            </a:pPr>
            <a:endParaRPr lang="en-US" sz="1800" dirty="0"/>
          </a:p>
          <a:p>
            <a:pPr marL="457200" lvl="1" indent="0">
              <a:buNone/>
            </a:pPr>
            <a:endParaRPr lang="en-US" sz="1800" dirty="0" smtClean="0"/>
          </a:p>
          <a:p>
            <a:pPr marL="457200" lvl="1" indent="0">
              <a:buNone/>
            </a:pPr>
            <a:endParaRPr lang="en-US" sz="1800" dirty="0"/>
          </a:p>
          <a:p>
            <a:pPr marL="457200" lvl="1" indent="0">
              <a:buNone/>
            </a:pPr>
            <a:r>
              <a:rPr lang="en-US" sz="1800" dirty="0" smtClean="0"/>
              <a:t/>
            </a:r>
            <a:br>
              <a:rPr lang="en-US" sz="1800" dirty="0" smtClean="0"/>
            </a:br>
            <a:r>
              <a:rPr lang="en-US" sz="1400" dirty="0" smtClean="0"/>
              <a:t>(Soil, Temperature, and Rain Sensors during testing)</a:t>
            </a:r>
          </a:p>
          <a:p>
            <a:r>
              <a:rPr lang="en-US" sz="2000" dirty="0" smtClean="0"/>
              <a:t>Valve Controller Subsystem</a:t>
            </a:r>
          </a:p>
          <a:p>
            <a:pPr lvl="1"/>
            <a:r>
              <a:rPr lang="en-US" sz="1800" dirty="0" smtClean="0"/>
              <a:t>We hooked up an Arduino microcontroller to a relay board and tested its ability to cycle water through 3 irrigation valves. </a:t>
            </a:r>
            <a:endParaRPr lang="en-US" sz="1800" dirty="0"/>
          </a:p>
        </p:txBody>
      </p:sp>
      <p:sp>
        <p:nvSpPr>
          <p:cNvPr id="2" name="Title 1"/>
          <p:cNvSpPr>
            <a:spLocks noGrp="1"/>
          </p:cNvSpPr>
          <p:nvPr>
            <p:ph type="title"/>
          </p:nvPr>
        </p:nvSpPr>
        <p:spPr/>
        <p:txBody>
          <a:bodyPr>
            <a:noAutofit/>
          </a:bodyPr>
          <a:lstStyle/>
          <a:p>
            <a:r>
              <a:rPr lang="en-US" sz="3200" dirty="0" smtClean="0"/>
              <a:t>Testing – Hardware I/O Layer</a:t>
            </a:r>
            <a:endParaRPr lang="en-US" sz="3200" dirty="0"/>
          </a:p>
        </p:txBody>
      </p:sp>
      <p:pic>
        <p:nvPicPr>
          <p:cNvPr id="5" name="11066909_10152795239302621_984473335_n.avi">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410200" y="990600"/>
            <a:ext cx="2892801" cy="5157834"/>
          </a:xfrm>
        </p:spPr>
      </p:pic>
      <p:pic>
        <p:nvPicPr>
          <p:cNvPr id="10" name="Picture 9"/>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rot="16200000">
            <a:off x="1997075" y="2651125"/>
            <a:ext cx="1466850" cy="1955800"/>
          </a:xfrm>
          <a:prstGeom prst="rect">
            <a:avLst/>
          </a:prstGeom>
        </p:spPr>
      </p:pic>
    </p:spTree>
    <p:extLst>
      <p:ext uri="{BB962C8B-B14F-4D97-AF65-F5344CB8AC3E}">
        <p14:creationId xmlns:p14="http://schemas.microsoft.com/office/powerpoint/2010/main" val="2445971800"/>
      </p:ext>
    </p:extLst>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Testing – </a:t>
            </a:r>
            <a:r>
              <a:rPr lang="en-US" sz="3200" dirty="0" smtClean="0"/>
              <a:t>Sensor Layer</a:t>
            </a:r>
            <a:endParaRPr lang="en-US" sz="3200" dirty="0"/>
          </a:p>
        </p:txBody>
      </p:sp>
      <p:sp>
        <p:nvSpPr>
          <p:cNvPr id="3" name="Content Placeholder 2"/>
          <p:cNvSpPr>
            <a:spLocks noGrp="1"/>
          </p:cNvSpPr>
          <p:nvPr>
            <p:ph idx="1"/>
          </p:nvPr>
        </p:nvSpPr>
        <p:spPr/>
        <p:txBody>
          <a:bodyPr>
            <a:normAutofit fontScale="92500" lnSpcReduction="20000"/>
          </a:bodyPr>
          <a:lstStyle/>
          <a:p>
            <a:r>
              <a:rPr lang="en-US" dirty="0" smtClean="0"/>
              <a:t>Soil Moisture Sensor</a:t>
            </a:r>
          </a:p>
          <a:p>
            <a:pPr lvl="1"/>
            <a:r>
              <a:rPr lang="en-US" dirty="0" smtClean="0"/>
              <a:t>The soil moisture sensors were placed in conditions with varying amounts of moisture (open air, dry soil, fully submerged in water) and their values checked against expected values.</a:t>
            </a:r>
          </a:p>
          <a:p>
            <a:r>
              <a:rPr lang="en-US" dirty="0" smtClean="0"/>
              <a:t>Temperature Sensor</a:t>
            </a:r>
          </a:p>
          <a:p>
            <a:pPr lvl="1"/>
            <a:r>
              <a:rPr lang="en-US" dirty="0" smtClean="0"/>
              <a:t>Temperature sensor readings were checked against a thermometer to ensure correct values.</a:t>
            </a:r>
          </a:p>
          <a:p>
            <a:r>
              <a:rPr lang="en-US" dirty="0" smtClean="0"/>
              <a:t>Rain Sensor</a:t>
            </a:r>
          </a:p>
          <a:p>
            <a:pPr lvl="1"/>
            <a:r>
              <a:rPr lang="en-US" dirty="0" smtClean="0"/>
              <a:t>Rain was simulated by spraying the rain sensor with water and monitoring if the system could recognize it as rainfall.</a:t>
            </a:r>
          </a:p>
        </p:txBody>
      </p:sp>
    </p:spTree>
    <p:extLst>
      <p:ext uri="{BB962C8B-B14F-4D97-AF65-F5344CB8AC3E}">
        <p14:creationId xmlns:p14="http://schemas.microsoft.com/office/powerpoint/2010/main" val="2892550861"/>
      </p:ext>
    </p:extLst>
  </p:cSld>
  <p:clrMapOvr>
    <a:masterClrMapping/>
  </p:clrMapOvr>
  <p:transition spd="slow">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ACHIEVEMENTS SUMMARY</a:t>
            </a:r>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248400" y="3962400"/>
            <a:ext cx="5048203" cy="3786153"/>
          </a:xfrm>
          <a:prstGeom prst="rect">
            <a:avLst/>
          </a:prstGeom>
        </p:spPr>
      </p:pic>
      <p:sp>
        <p:nvSpPr>
          <p:cNvPr id="5" name="TextBox 4"/>
          <p:cNvSpPr txBox="1"/>
          <p:nvPr/>
        </p:nvSpPr>
        <p:spPr>
          <a:xfrm>
            <a:off x="1121392" y="1557456"/>
            <a:ext cx="1219200" cy="2708434"/>
          </a:xfrm>
          <a:prstGeom prst="rect">
            <a:avLst/>
          </a:prstGeom>
          <a:noFill/>
        </p:spPr>
        <p:txBody>
          <a:bodyPr wrap="square" rtlCol="0">
            <a:spAutoFit/>
          </a:bodyPr>
          <a:lstStyle/>
          <a:p>
            <a:r>
              <a:rPr lang="en-US" sz="17000" b="1" dirty="0">
                <a:solidFill>
                  <a:srgbClr val="F26200">
                    <a:alpha val="40000"/>
                  </a:srgbClr>
                </a:solidFill>
                <a:cs typeface="Arial" pitchFamily="34" charset="0"/>
              </a:rPr>
              <a:t>7</a:t>
            </a:r>
            <a:endParaRPr lang="en-US" sz="17000" b="1" dirty="0">
              <a:solidFill>
                <a:srgbClr val="F26200">
                  <a:alpha val="40000"/>
                </a:srgbClr>
              </a:solidFill>
              <a:cs typeface="Arial" pitchFamily="34" charset="0"/>
            </a:endParaRPr>
          </a:p>
        </p:txBody>
      </p:sp>
      <p:sp>
        <p:nvSpPr>
          <p:cNvPr id="8" name="Text Placeholder 9"/>
          <p:cNvSpPr txBox="1">
            <a:spLocks/>
          </p:cNvSpPr>
          <p:nvPr/>
        </p:nvSpPr>
        <p:spPr>
          <a:xfrm>
            <a:off x="6629400" y="5093411"/>
            <a:ext cx="1089212" cy="375787"/>
          </a:xfrm>
          <a:prstGeom prst="rect">
            <a:avLst/>
          </a:prstGeom>
        </p:spPr>
        <p:txBody>
          <a:bodyPr vert="horz" lIns="91440" tIns="45720" rIns="91440" bIns="45720" rtlCol="0" anchor="b">
            <a:normAutofit/>
          </a:bodyPr>
          <a:lstStyle>
            <a:lvl1pPr marL="0" indent="0" algn="r" defTabSz="914400" rtl="0" eaLnBrk="1" latinLnBrk="0" hangingPunct="1">
              <a:spcBef>
                <a:spcPct val="20000"/>
              </a:spcBef>
              <a:buFont typeface="Arial" pitchFamily="34" charset="0"/>
              <a:buNone/>
              <a:defRPr sz="1800" kern="1200">
                <a:solidFill>
                  <a:schemeClr val="tx1">
                    <a:lumMod val="65000"/>
                    <a:lumOff val="3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spcBef>
                <a:spcPts val="0"/>
              </a:spcBef>
            </a:pPr>
            <a:r>
              <a:rPr lang="en-US" sz="1700" b="1" dirty="0" smtClean="0">
                <a:solidFill>
                  <a:prstClr val="black">
                    <a:lumMod val="75000"/>
                    <a:lumOff val="25000"/>
                  </a:prstClr>
                </a:solidFill>
              </a:rPr>
              <a:t>Tung</a:t>
            </a:r>
            <a:endParaRPr lang="en-US" sz="1700" b="1" dirty="0">
              <a:solidFill>
                <a:prstClr val="black">
                  <a:lumMod val="75000"/>
                  <a:lumOff val="25000"/>
                </a:prstClr>
              </a:solidFill>
            </a:endParaRPr>
          </a:p>
        </p:txBody>
      </p:sp>
    </p:spTree>
    <p:extLst>
      <p:ext uri="{BB962C8B-B14F-4D97-AF65-F5344CB8AC3E}">
        <p14:creationId xmlns:p14="http://schemas.microsoft.com/office/powerpoint/2010/main" val="1599726280"/>
      </p:ext>
    </p:extLst>
  </p:cSld>
  <p:clrMapOvr>
    <a:masterClrMapping/>
  </p:clrMapOvr>
  <p:transition spd="slow">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Achievements Summary – Control Unit </a:t>
            </a:r>
            <a:endParaRPr lang="en-US" sz="3200" dirty="0"/>
          </a:p>
        </p:txBody>
      </p:sp>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5102799" y="990600"/>
            <a:ext cx="3600450" cy="4800600"/>
          </a:xfrm>
        </p:spPr>
      </p:pic>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38996" y="2655787"/>
            <a:ext cx="3406140" cy="3044197"/>
          </a:xfrm>
          <a:prstGeom prst="rect">
            <a:avLst/>
          </a:prstGeom>
        </p:spPr>
      </p:pic>
      <p:sp>
        <p:nvSpPr>
          <p:cNvPr id="7" name="TextBox 6"/>
          <p:cNvSpPr txBox="1"/>
          <p:nvPr/>
        </p:nvSpPr>
        <p:spPr>
          <a:xfrm>
            <a:off x="1535118" y="5816097"/>
            <a:ext cx="1813895" cy="369332"/>
          </a:xfrm>
          <a:prstGeom prst="rect">
            <a:avLst/>
          </a:prstGeom>
          <a:noFill/>
        </p:spPr>
        <p:txBody>
          <a:bodyPr wrap="none" rtlCol="0">
            <a:spAutoFit/>
          </a:bodyPr>
          <a:lstStyle/>
          <a:p>
            <a:r>
              <a:rPr lang="en-US" dirty="0" smtClean="0"/>
              <a:t>HICS Control Unit</a:t>
            </a:r>
            <a:endParaRPr lang="en-US" dirty="0"/>
          </a:p>
        </p:txBody>
      </p:sp>
      <p:sp>
        <p:nvSpPr>
          <p:cNvPr id="8" name="TextBox 7"/>
          <p:cNvSpPr txBox="1"/>
          <p:nvPr/>
        </p:nvSpPr>
        <p:spPr>
          <a:xfrm>
            <a:off x="5697219" y="5791200"/>
            <a:ext cx="2528449" cy="369332"/>
          </a:xfrm>
          <a:prstGeom prst="rect">
            <a:avLst/>
          </a:prstGeom>
          <a:noFill/>
        </p:spPr>
        <p:txBody>
          <a:bodyPr wrap="none" rtlCol="0">
            <a:spAutoFit/>
          </a:bodyPr>
          <a:lstStyle/>
          <a:p>
            <a:r>
              <a:rPr lang="en-US" dirty="0" smtClean="0"/>
              <a:t>HICS Demonstration Unit</a:t>
            </a:r>
            <a:endParaRPr lang="en-US" dirty="0"/>
          </a:p>
        </p:txBody>
      </p:sp>
      <p:sp>
        <p:nvSpPr>
          <p:cNvPr id="9" name="Content Placeholder 2"/>
          <p:cNvSpPr txBox="1">
            <a:spLocks/>
          </p:cNvSpPr>
          <p:nvPr/>
        </p:nvSpPr>
        <p:spPr>
          <a:xfrm>
            <a:off x="457200" y="1600200"/>
            <a:ext cx="4648200" cy="1055587"/>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We were able to deliver 38/40 of our initial requirements. All Critical and Key Requirements have been met.</a:t>
            </a:r>
            <a:endParaRPr lang="en-US" dirty="0"/>
          </a:p>
        </p:txBody>
      </p:sp>
    </p:spTree>
    <p:extLst>
      <p:ext uri="{BB962C8B-B14F-4D97-AF65-F5344CB8AC3E}">
        <p14:creationId xmlns:p14="http://schemas.microsoft.com/office/powerpoint/2010/main" val="1030362755"/>
      </p:ext>
    </p:extLst>
  </p:cSld>
  <p:clrMapOvr>
    <a:masterClrMapping/>
  </p:clrMapOvr>
  <p:transition spd="slow">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Achievements Summary – </a:t>
            </a:r>
            <a:r>
              <a:rPr lang="en-US" sz="3200" dirty="0" smtClean="0"/>
              <a:t>Web Portal</a:t>
            </a:r>
            <a:endParaRPr lang="en-US" sz="3200" dirty="0"/>
          </a:p>
        </p:txBody>
      </p:sp>
      <p:pic>
        <p:nvPicPr>
          <p:cNvPr id="4" name="Content Placeholder 3"/>
          <p:cNvPicPr>
            <a:picLocks noGrp="1"/>
          </p:cNvPicPr>
          <p:nvPr>
            <p:ph idx="1"/>
          </p:nvPr>
        </p:nvPicPr>
        <p:blipFill>
          <a:blip r:embed="rId2" cstate="email">
            <a:extLst>
              <a:ext uri="{28A0092B-C50C-407E-A947-70E740481C1C}">
                <a14:useLocalDpi xmlns:a14="http://schemas.microsoft.com/office/drawing/2010/main" val="0"/>
              </a:ext>
            </a:extLst>
          </a:blip>
          <a:stretch>
            <a:fillRect/>
          </a:stretch>
        </p:blipFill>
        <p:spPr>
          <a:xfrm>
            <a:off x="850392" y="1165860"/>
            <a:ext cx="7443216" cy="4526280"/>
          </a:xfrm>
        </p:spPr>
      </p:pic>
      <p:sp>
        <p:nvSpPr>
          <p:cNvPr id="5" name="Rectangle 4"/>
          <p:cNvSpPr/>
          <p:nvPr/>
        </p:nvSpPr>
        <p:spPr>
          <a:xfrm>
            <a:off x="3433548" y="5791200"/>
            <a:ext cx="2276905" cy="307777"/>
          </a:xfrm>
          <a:prstGeom prst="rect">
            <a:avLst/>
          </a:prstGeom>
        </p:spPr>
        <p:txBody>
          <a:bodyPr wrap="none">
            <a:spAutoFit/>
          </a:bodyPr>
          <a:lstStyle/>
          <a:p>
            <a:r>
              <a:rPr lang="en-US" sz="1400" dirty="0" err="1" smtClean="0"/>
              <a:t>SmartGrass</a:t>
            </a:r>
            <a:r>
              <a:rPr lang="en-US" sz="1400" dirty="0" smtClean="0"/>
              <a:t> Welcome Screen</a:t>
            </a:r>
            <a:endParaRPr lang="en-US" sz="1400" dirty="0"/>
          </a:p>
        </p:txBody>
      </p:sp>
    </p:spTree>
    <p:extLst>
      <p:ext uri="{BB962C8B-B14F-4D97-AF65-F5344CB8AC3E}">
        <p14:creationId xmlns:p14="http://schemas.microsoft.com/office/powerpoint/2010/main" val="1853270232"/>
      </p:ext>
    </p:extLst>
  </p:cSld>
  <p:clrMapOvr>
    <a:masterClrMapping/>
  </p:clrMapOvr>
  <p:transition spd="slow">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Achievements Summary </a:t>
            </a:r>
            <a:r>
              <a:rPr lang="en-US" sz="3200" dirty="0" smtClean="0"/>
              <a:t>– Dashboard </a:t>
            </a:r>
            <a:endParaRPr lang="en-US" sz="3200" dirty="0"/>
          </a:p>
        </p:txBody>
      </p:sp>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852645" y="1166019"/>
            <a:ext cx="7438711" cy="4525963"/>
          </a:xfrm>
        </p:spPr>
      </p:pic>
      <p:sp>
        <p:nvSpPr>
          <p:cNvPr id="5" name="Rectangle 4"/>
          <p:cNvSpPr/>
          <p:nvPr/>
        </p:nvSpPr>
        <p:spPr>
          <a:xfrm>
            <a:off x="3433548" y="5791200"/>
            <a:ext cx="2230419" cy="307777"/>
          </a:xfrm>
          <a:prstGeom prst="rect">
            <a:avLst/>
          </a:prstGeom>
        </p:spPr>
        <p:txBody>
          <a:bodyPr wrap="none">
            <a:spAutoFit/>
          </a:bodyPr>
          <a:lstStyle/>
          <a:p>
            <a:r>
              <a:rPr lang="en-US" sz="1400" dirty="0" err="1" smtClean="0"/>
              <a:t>SmartGrass</a:t>
            </a:r>
            <a:r>
              <a:rPr lang="en-US" sz="1400" dirty="0"/>
              <a:t> </a:t>
            </a:r>
            <a:r>
              <a:rPr lang="en-US" sz="1400" dirty="0" smtClean="0"/>
              <a:t>User Dashboard</a:t>
            </a:r>
            <a:endParaRPr lang="en-US" sz="1400" dirty="0"/>
          </a:p>
        </p:txBody>
      </p:sp>
    </p:spTree>
    <p:extLst>
      <p:ext uri="{BB962C8B-B14F-4D97-AF65-F5344CB8AC3E}">
        <p14:creationId xmlns:p14="http://schemas.microsoft.com/office/powerpoint/2010/main" val="1853270232"/>
      </p:ext>
    </p:extLst>
  </p:cSld>
  <p:clrMapOvr>
    <a:masterClrMapping/>
  </p:clrMapOvr>
  <p:transition spd="slow">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Achievements Summary </a:t>
            </a:r>
            <a:r>
              <a:rPr lang="en-US" sz="3200" dirty="0" smtClean="0"/>
              <a:t>– User Settings</a:t>
            </a:r>
            <a:endParaRPr lang="en-US" sz="3200" dirty="0"/>
          </a:p>
        </p:txBody>
      </p:sp>
      <p:pic>
        <p:nvPicPr>
          <p:cNvPr id="5" name="Content Placeholder 4"/>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850392" y="1371600"/>
            <a:ext cx="7443216" cy="4211468"/>
          </a:xfrm>
        </p:spPr>
      </p:pic>
      <p:sp>
        <p:nvSpPr>
          <p:cNvPr id="6" name="Rectangle 5"/>
          <p:cNvSpPr/>
          <p:nvPr/>
        </p:nvSpPr>
        <p:spPr>
          <a:xfrm>
            <a:off x="3433548" y="5791200"/>
            <a:ext cx="2019335" cy="307777"/>
          </a:xfrm>
          <a:prstGeom prst="rect">
            <a:avLst/>
          </a:prstGeom>
        </p:spPr>
        <p:txBody>
          <a:bodyPr wrap="none">
            <a:spAutoFit/>
          </a:bodyPr>
          <a:lstStyle/>
          <a:p>
            <a:r>
              <a:rPr lang="en-US" sz="1400" dirty="0" err="1" smtClean="0"/>
              <a:t>SmartGrass</a:t>
            </a:r>
            <a:r>
              <a:rPr lang="en-US" sz="1400" dirty="0"/>
              <a:t> </a:t>
            </a:r>
            <a:r>
              <a:rPr lang="en-US" sz="1400" dirty="0" smtClean="0"/>
              <a:t>User Settings</a:t>
            </a:r>
            <a:endParaRPr lang="en-US" sz="1400" dirty="0"/>
          </a:p>
        </p:txBody>
      </p:sp>
    </p:spTree>
    <p:extLst>
      <p:ext uri="{BB962C8B-B14F-4D97-AF65-F5344CB8AC3E}">
        <p14:creationId xmlns:p14="http://schemas.microsoft.com/office/powerpoint/2010/main" val="3544210429"/>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Roles and Responsibilities of Team Members</a:t>
            </a:r>
            <a:endParaRPr lang="en-US" sz="3200" dirty="0"/>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2250474890"/>
              </p:ext>
            </p:extLst>
          </p:nvPr>
        </p:nvGraphicFramePr>
        <p:xfrm>
          <a:off x="838200" y="1066802"/>
          <a:ext cx="7425690" cy="5055645"/>
        </p:xfrm>
        <a:graphic>
          <a:graphicData uri="http://schemas.openxmlformats.org/drawingml/2006/table">
            <a:tbl>
              <a:tblPr firstRow="1" firstCol="1" bandRow="1">
                <a:tableStyleId>{5C22544A-7EE6-4342-B048-85BDC9FD1C3A}</a:tableStyleId>
              </a:tblPr>
              <a:tblGrid>
                <a:gridCol w="2475230"/>
                <a:gridCol w="2475230"/>
                <a:gridCol w="2475230"/>
              </a:tblGrid>
              <a:tr h="239303">
                <a:tc>
                  <a:txBody>
                    <a:bodyPr/>
                    <a:lstStyle/>
                    <a:p>
                      <a:pPr marL="0" marR="0" algn="ctr">
                        <a:lnSpc>
                          <a:spcPct val="115000"/>
                        </a:lnSpc>
                        <a:spcBef>
                          <a:spcPts val="600"/>
                        </a:spcBef>
                        <a:spcAft>
                          <a:spcPts val="0"/>
                        </a:spcAft>
                      </a:pPr>
                      <a:r>
                        <a:rPr lang="en-US" sz="1400" dirty="0" smtClean="0">
                          <a:effectLst/>
                        </a:rPr>
                        <a:t>Individual</a:t>
                      </a:r>
                      <a:endParaRPr lang="en-US" sz="1400" dirty="0">
                        <a:effectLst/>
                        <a:latin typeface="Times New Roman"/>
                        <a:ea typeface="Times New Roman"/>
                      </a:endParaRPr>
                    </a:p>
                  </a:txBody>
                  <a:tcPr marL="68580" marR="68580" marT="0" marB="0" anchor="ctr"/>
                </a:tc>
                <a:tc>
                  <a:txBody>
                    <a:bodyPr/>
                    <a:lstStyle/>
                    <a:p>
                      <a:pPr marL="0" marR="0" algn="ctr">
                        <a:lnSpc>
                          <a:spcPct val="115000"/>
                        </a:lnSpc>
                        <a:spcBef>
                          <a:spcPts val="600"/>
                        </a:spcBef>
                        <a:spcAft>
                          <a:spcPts val="0"/>
                        </a:spcAft>
                      </a:pPr>
                      <a:r>
                        <a:rPr lang="en-US" sz="1400">
                          <a:effectLst/>
                        </a:rPr>
                        <a:t>Role</a:t>
                      </a:r>
                      <a:endParaRPr lang="en-US" sz="1400">
                        <a:effectLst/>
                        <a:latin typeface="Times New Roman"/>
                        <a:ea typeface="Times New Roman"/>
                      </a:endParaRPr>
                    </a:p>
                  </a:txBody>
                  <a:tcPr marL="68580" marR="68580" marT="0" marB="0" anchor="ctr"/>
                </a:tc>
                <a:tc>
                  <a:txBody>
                    <a:bodyPr/>
                    <a:lstStyle/>
                    <a:p>
                      <a:pPr marL="0" marR="0" algn="ctr">
                        <a:lnSpc>
                          <a:spcPct val="115000"/>
                        </a:lnSpc>
                        <a:spcBef>
                          <a:spcPts val="600"/>
                        </a:spcBef>
                        <a:spcAft>
                          <a:spcPts val="0"/>
                        </a:spcAft>
                      </a:pPr>
                      <a:r>
                        <a:rPr lang="en-US" sz="1400">
                          <a:effectLst/>
                        </a:rPr>
                        <a:t>Responsibility</a:t>
                      </a:r>
                      <a:endParaRPr lang="en-US" sz="1400">
                        <a:effectLst/>
                        <a:latin typeface="Times New Roman"/>
                        <a:ea typeface="Times New Roman"/>
                      </a:endParaRPr>
                    </a:p>
                  </a:txBody>
                  <a:tcPr marL="68580" marR="68580" marT="0" marB="0" anchor="ctr"/>
                </a:tc>
              </a:tr>
              <a:tr h="888418">
                <a:tc>
                  <a:txBody>
                    <a:bodyPr/>
                    <a:lstStyle/>
                    <a:p>
                      <a:pPr marL="0" marR="0" algn="ctr">
                        <a:spcBef>
                          <a:spcPts val="600"/>
                        </a:spcBef>
                        <a:spcAft>
                          <a:spcPts val="0"/>
                        </a:spcAft>
                      </a:pPr>
                      <a:r>
                        <a:rPr lang="en-US" sz="1800" dirty="0">
                          <a:effectLst/>
                        </a:rPr>
                        <a:t>Belachew Haile-Mariam</a:t>
                      </a:r>
                      <a:endParaRPr lang="en-US" sz="1800" dirty="0">
                        <a:effectLst/>
                        <a:latin typeface="Times New Roman"/>
                        <a:ea typeface="Times New Roman"/>
                      </a:endParaRPr>
                    </a:p>
                  </a:txBody>
                  <a:tcPr marL="68580" marR="68580" marT="0" marB="0" anchor="ctr"/>
                </a:tc>
                <a:tc>
                  <a:txBody>
                    <a:bodyPr/>
                    <a:lstStyle/>
                    <a:p>
                      <a:pPr marL="0" marR="0" algn="ctr">
                        <a:spcBef>
                          <a:spcPts val="600"/>
                        </a:spcBef>
                        <a:spcAft>
                          <a:spcPts val="0"/>
                        </a:spcAft>
                      </a:pPr>
                      <a:r>
                        <a:rPr lang="en-US" sz="1400" dirty="0" smtClean="0">
                          <a:effectLst/>
                        </a:rPr>
                        <a:t>-</a:t>
                      </a:r>
                      <a:r>
                        <a:rPr lang="en-US" sz="1400" baseline="0" dirty="0" smtClean="0">
                          <a:effectLst/>
                        </a:rPr>
                        <a:t> </a:t>
                      </a:r>
                      <a:r>
                        <a:rPr lang="en-US" sz="1400" dirty="0" smtClean="0">
                          <a:effectLst/>
                        </a:rPr>
                        <a:t>Team Member</a:t>
                      </a:r>
                      <a:br>
                        <a:rPr lang="en-US" sz="1400" dirty="0" smtClean="0">
                          <a:effectLst/>
                        </a:rPr>
                      </a:br>
                      <a:r>
                        <a:rPr lang="en-US" sz="1400" dirty="0" smtClean="0">
                          <a:effectLst/>
                        </a:rPr>
                        <a:t>- Project </a:t>
                      </a:r>
                      <a:r>
                        <a:rPr lang="en-US" sz="1400" dirty="0">
                          <a:effectLst/>
                        </a:rPr>
                        <a:t>Manager</a:t>
                      </a:r>
                      <a:br>
                        <a:rPr lang="en-US" sz="1400" dirty="0">
                          <a:effectLst/>
                        </a:rPr>
                      </a:br>
                      <a:r>
                        <a:rPr lang="en-US" sz="1400" dirty="0" smtClean="0">
                          <a:effectLst/>
                        </a:rPr>
                        <a:t>- Hardware </a:t>
                      </a:r>
                      <a:r>
                        <a:rPr lang="en-US" sz="1400" dirty="0">
                          <a:effectLst/>
                        </a:rPr>
                        <a:t>Lead</a:t>
                      </a:r>
                      <a:br>
                        <a:rPr lang="en-US" sz="1400" dirty="0">
                          <a:effectLst/>
                        </a:rPr>
                      </a:br>
                      <a:endParaRPr lang="en-US" sz="1400" dirty="0">
                        <a:effectLst/>
                        <a:latin typeface="Times New Roman"/>
                        <a:ea typeface="Times New Roman"/>
                      </a:endParaRPr>
                    </a:p>
                  </a:txBody>
                  <a:tcPr marL="68580" marR="68580" marT="0" marB="0" anchor="ctr"/>
                </a:tc>
                <a:tc>
                  <a:txBody>
                    <a:bodyPr/>
                    <a:lstStyle/>
                    <a:p>
                      <a:pPr marL="0" marR="0" algn="ctr">
                        <a:spcBef>
                          <a:spcPts val="600"/>
                        </a:spcBef>
                        <a:spcAft>
                          <a:spcPts val="0"/>
                        </a:spcAft>
                      </a:pPr>
                      <a:r>
                        <a:rPr lang="en-US" sz="1400">
                          <a:effectLst/>
                        </a:rPr>
                        <a:t>- Manage Project Plan</a:t>
                      </a:r>
                      <a:br>
                        <a:rPr lang="en-US" sz="1400">
                          <a:effectLst/>
                        </a:rPr>
                      </a:br>
                      <a:r>
                        <a:rPr lang="en-US" sz="1400">
                          <a:effectLst/>
                        </a:rPr>
                        <a:t>- Delegate Tasks</a:t>
                      </a:r>
                      <a:br>
                        <a:rPr lang="en-US" sz="1400">
                          <a:effectLst/>
                        </a:rPr>
                      </a:br>
                      <a:r>
                        <a:rPr lang="en-US" sz="1400">
                          <a:effectLst/>
                        </a:rPr>
                        <a:t>- Hardware Integration</a:t>
                      </a:r>
                      <a:br>
                        <a:rPr lang="en-US" sz="1400">
                          <a:effectLst/>
                        </a:rPr>
                      </a:br>
                      <a:r>
                        <a:rPr lang="en-US" sz="1400">
                          <a:effectLst/>
                        </a:rPr>
                        <a:t>- Program low level code</a:t>
                      </a:r>
                      <a:endParaRPr lang="en-US" sz="1400">
                        <a:effectLst/>
                        <a:latin typeface="Times New Roman"/>
                        <a:ea typeface="Times New Roman"/>
                      </a:endParaRPr>
                    </a:p>
                  </a:txBody>
                  <a:tcPr marL="68580" marR="68580" marT="0" marB="0" anchor="ctr"/>
                </a:tc>
              </a:tr>
              <a:tr h="737908">
                <a:tc>
                  <a:txBody>
                    <a:bodyPr/>
                    <a:lstStyle/>
                    <a:p>
                      <a:pPr marL="0" marR="0" algn="ctr">
                        <a:spcBef>
                          <a:spcPts val="600"/>
                        </a:spcBef>
                        <a:spcAft>
                          <a:spcPts val="0"/>
                        </a:spcAft>
                      </a:pPr>
                      <a:r>
                        <a:rPr lang="en-US" sz="1800" dirty="0" err="1">
                          <a:effectLst/>
                        </a:rPr>
                        <a:t>Gautam</a:t>
                      </a:r>
                      <a:r>
                        <a:rPr lang="en-US" sz="1800" dirty="0">
                          <a:effectLst/>
                        </a:rPr>
                        <a:t> </a:t>
                      </a:r>
                      <a:r>
                        <a:rPr lang="en-US" sz="1800" dirty="0" err="1">
                          <a:effectLst/>
                        </a:rPr>
                        <a:t>Adhikari</a:t>
                      </a:r>
                      <a:endParaRPr lang="en-US" sz="1800" dirty="0">
                        <a:effectLst/>
                        <a:latin typeface="Times New Roman"/>
                        <a:ea typeface="Times New Roman"/>
                      </a:endParaRPr>
                    </a:p>
                  </a:txBody>
                  <a:tcPr marL="68580" marR="68580" marT="0" marB="0" anchor="ctr"/>
                </a:tc>
                <a:tc>
                  <a:txBody>
                    <a:bodyPr/>
                    <a:lstStyle/>
                    <a:p>
                      <a:pPr marL="0" marR="0" algn="ctr">
                        <a:spcBef>
                          <a:spcPts val="600"/>
                        </a:spcBef>
                        <a:spcAft>
                          <a:spcPts val="0"/>
                        </a:spcAft>
                      </a:pPr>
                      <a:r>
                        <a:rPr lang="en-US" sz="1400" dirty="0" smtClean="0">
                          <a:effectLst/>
                        </a:rPr>
                        <a:t>- Team Member</a:t>
                      </a:r>
                      <a:br>
                        <a:rPr lang="en-US" sz="1400" dirty="0" smtClean="0">
                          <a:effectLst/>
                        </a:rPr>
                      </a:br>
                      <a:r>
                        <a:rPr lang="en-US" sz="1400" dirty="0" smtClean="0">
                          <a:effectLst/>
                        </a:rPr>
                        <a:t>- Risk </a:t>
                      </a:r>
                      <a:r>
                        <a:rPr lang="en-US" sz="1400" dirty="0">
                          <a:effectLst/>
                        </a:rPr>
                        <a:t>Manager</a:t>
                      </a:r>
                      <a:br>
                        <a:rPr lang="en-US" sz="1400" dirty="0">
                          <a:effectLst/>
                        </a:rPr>
                      </a:br>
                      <a:r>
                        <a:rPr lang="en-US" sz="1400" dirty="0" smtClean="0">
                          <a:effectLst/>
                        </a:rPr>
                        <a:t>- Application </a:t>
                      </a:r>
                      <a:r>
                        <a:rPr lang="en-US" sz="1400" dirty="0">
                          <a:effectLst/>
                        </a:rPr>
                        <a:t>Developer</a:t>
                      </a:r>
                      <a:br>
                        <a:rPr lang="en-US" sz="1400" dirty="0">
                          <a:effectLst/>
                        </a:rPr>
                      </a:br>
                      <a:endParaRPr lang="en-US" sz="1400" dirty="0">
                        <a:effectLst/>
                        <a:latin typeface="Times New Roman"/>
                        <a:ea typeface="Times New Roman"/>
                      </a:endParaRPr>
                    </a:p>
                  </a:txBody>
                  <a:tcPr marL="68580" marR="68580" marT="0" marB="0" anchor="ctr"/>
                </a:tc>
                <a:tc>
                  <a:txBody>
                    <a:bodyPr/>
                    <a:lstStyle/>
                    <a:p>
                      <a:pPr marL="0" marR="0" algn="ctr">
                        <a:spcBef>
                          <a:spcPts val="600"/>
                        </a:spcBef>
                        <a:spcAft>
                          <a:spcPts val="0"/>
                        </a:spcAft>
                      </a:pPr>
                      <a:r>
                        <a:rPr lang="en-US" sz="1400">
                          <a:effectLst/>
                        </a:rPr>
                        <a:t>- Notify team of possible risks</a:t>
                      </a:r>
                      <a:br>
                        <a:rPr lang="en-US" sz="1400">
                          <a:effectLst/>
                        </a:rPr>
                      </a:br>
                      <a:r>
                        <a:rPr lang="en-US" sz="1400">
                          <a:effectLst/>
                        </a:rPr>
                        <a:t> - Aid in software tasks</a:t>
                      </a:r>
                      <a:br>
                        <a:rPr lang="en-US" sz="1400">
                          <a:effectLst/>
                        </a:rPr>
                      </a:br>
                      <a:r>
                        <a:rPr lang="en-US" sz="1400">
                          <a:effectLst/>
                        </a:rPr>
                        <a:t>- Manage database queries</a:t>
                      </a:r>
                      <a:endParaRPr lang="en-US" sz="1400">
                        <a:effectLst/>
                        <a:latin typeface="Times New Roman"/>
                        <a:ea typeface="Times New Roman"/>
                      </a:endParaRPr>
                    </a:p>
                  </a:txBody>
                  <a:tcPr marL="68580" marR="68580" marT="0" marB="0" anchor="ctr"/>
                </a:tc>
              </a:tr>
              <a:tr h="888418">
                <a:tc>
                  <a:txBody>
                    <a:bodyPr/>
                    <a:lstStyle/>
                    <a:p>
                      <a:pPr marL="0" marR="0" algn="ctr">
                        <a:spcBef>
                          <a:spcPts val="600"/>
                        </a:spcBef>
                        <a:spcAft>
                          <a:spcPts val="0"/>
                        </a:spcAft>
                      </a:pPr>
                      <a:r>
                        <a:rPr lang="en-US" sz="1800" dirty="0">
                          <a:effectLst/>
                        </a:rPr>
                        <a:t>Jeremiah O’Connor</a:t>
                      </a:r>
                      <a:endParaRPr lang="en-US" sz="1800" dirty="0">
                        <a:effectLst/>
                        <a:latin typeface="Times New Roman"/>
                        <a:ea typeface="Times New Roman"/>
                      </a:endParaRPr>
                    </a:p>
                  </a:txBody>
                  <a:tcPr marL="68580" marR="68580" marT="0" marB="0" anchor="ctr"/>
                </a:tc>
                <a:tc>
                  <a:txBody>
                    <a:bodyPr/>
                    <a:lstStyle/>
                    <a:p>
                      <a:pPr marL="0" marR="0" algn="ctr">
                        <a:spcBef>
                          <a:spcPts val="600"/>
                        </a:spcBef>
                        <a:spcAft>
                          <a:spcPts val="0"/>
                        </a:spcAft>
                      </a:pPr>
                      <a:r>
                        <a:rPr lang="en-US" sz="1400" dirty="0" smtClean="0">
                          <a:effectLst/>
                        </a:rPr>
                        <a:t>-</a:t>
                      </a:r>
                      <a:r>
                        <a:rPr lang="en-US" sz="1400" baseline="0" dirty="0" smtClean="0">
                          <a:effectLst/>
                        </a:rPr>
                        <a:t> </a:t>
                      </a:r>
                      <a:r>
                        <a:rPr lang="en-US" sz="1400" dirty="0" smtClean="0">
                          <a:effectLst/>
                        </a:rPr>
                        <a:t>Team Member</a:t>
                      </a:r>
                      <a:br>
                        <a:rPr lang="en-US" sz="1400" dirty="0" smtClean="0">
                          <a:effectLst/>
                        </a:rPr>
                      </a:br>
                      <a:r>
                        <a:rPr lang="en-US" sz="1400" dirty="0" smtClean="0">
                          <a:effectLst/>
                        </a:rPr>
                        <a:t>- Document </a:t>
                      </a:r>
                      <a:r>
                        <a:rPr lang="en-US" sz="1400" dirty="0">
                          <a:effectLst/>
                        </a:rPr>
                        <a:t>Master</a:t>
                      </a:r>
                      <a:br>
                        <a:rPr lang="en-US" sz="1400" dirty="0">
                          <a:effectLst/>
                        </a:rPr>
                      </a:br>
                      <a:r>
                        <a:rPr lang="en-US" sz="1400" dirty="0" smtClean="0">
                          <a:effectLst/>
                        </a:rPr>
                        <a:t>- Software </a:t>
                      </a:r>
                      <a:r>
                        <a:rPr lang="en-US" sz="1400" dirty="0">
                          <a:effectLst/>
                        </a:rPr>
                        <a:t>Lead</a:t>
                      </a:r>
                      <a:br>
                        <a:rPr lang="en-US" sz="1400" dirty="0">
                          <a:effectLst/>
                        </a:rPr>
                      </a:br>
                      <a:endParaRPr lang="en-US" sz="1400" dirty="0">
                        <a:effectLst/>
                        <a:latin typeface="Times New Roman"/>
                        <a:ea typeface="Times New Roman"/>
                      </a:endParaRPr>
                    </a:p>
                  </a:txBody>
                  <a:tcPr marL="68580" marR="68580" marT="0" marB="0" anchor="ctr"/>
                </a:tc>
                <a:tc>
                  <a:txBody>
                    <a:bodyPr/>
                    <a:lstStyle/>
                    <a:p>
                      <a:pPr marL="0" marR="0" algn="ctr">
                        <a:spcBef>
                          <a:spcPts val="600"/>
                        </a:spcBef>
                        <a:spcAft>
                          <a:spcPts val="0"/>
                        </a:spcAft>
                      </a:pPr>
                      <a:r>
                        <a:rPr lang="en-US" sz="1400" dirty="0">
                          <a:effectLst/>
                        </a:rPr>
                        <a:t>- Document Formatting</a:t>
                      </a:r>
                      <a:br>
                        <a:rPr lang="en-US" sz="1400" dirty="0">
                          <a:effectLst/>
                        </a:rPr>
                      </a:br>
                      <a:r>
                        <a:rPr lang="en-US" sz="1400" dirty="0">
                          <a:effectLst/>
                        </a:rPr>
                        <a:t>- Lead web application development</a:t>
                      </a:r>
                      <a:br>
                        <a:rPr lang="en-US" sz="1400" dirty="0">
                          <a:effectLst/>
                        </a:rPr>
                      </a:br>
                      <a:endParaRPr lang="en-US" sz="1400" dirty="0">
                        <a:effectLst/>
                        <a:latin typeface="Times New Roman"/>
                        <a:ea typeface="Times New Roman"/>
                      </a:endParaRPr>
                    </a:p>
                  </a:txBody>
                  <a:tcPr marL="68580" marR="68580" marT="0" marB="0" anchor="ctr"/>
                </a:tc>
              </a:tr>
              <a:tr h="737908">
                <a:tc>
                  <a:txBody>
                    <a:bodyPr/>
                    <a:lstStyle/>
                    <a:p>
                      <a:pPr marL="0" marR="0" algn="ctr">
                        <a:spcBef>
                          <a:spcPts val="600"/>
                        </a:spcBef>
                        <a:spcAft>
                          <a:spcPts val="0"/>
                        </a:spcAft>
                      </a:pPr>
                      <a:r>
                        <a:rPr lang="en-US" sz="1800" dirty="0">
                          <a:effectLst/>
                        </a:rPr>
                        <a:t>Tung Vo</a:t>
                      </a:r>
                      <a:endParaRPr lang="en-US" sz="1800" dirty="0">
                        <a:effectLst/>
                        <a:latin typeface="Times New Roman"/>
                        <a:ea typeface="Times New Roman"/>
                      </a:endParaRPr>
                    </a:p>
                  </a:txBody>
                  <a:tcPr marL="68580" marR="68580" marT="0" marB="0" anchor="ctr"/>
                </a:tc>
                <a:tc>
                  <a:txBody>
                    <a:bodyPr/>
                    <a:lstStyle/>
                    <a:p>
                      <a:pPr marL="0" marR="0" algn="ctr">
                        <a:spcBef>
                          <a:spcPts val="600"/>
                        </a:spcBef>
                        <a:spcAft>
                          <a:spcPts val="0"/>
                        </a:spcAft>
                      </a:pPr>
                      <a:r>
                        <a:rPr lang="en-US" sz="1400" dirty="0" smtClean="0">
                          <a:effectLst/>
                        </a:rPr>
                        <a:t>- Team Member</a:t>
                      </a:r>
                      <a:br>
                        <a:rPr lang="en-US" sz="1400" dirty="0" smtClean="0">
                          <a:effectLst/>
                        </a:rPr>
                      </a:br>
                      <a:r>
                        <a:rPr lang="en-US" sz="1400" dirty="0" smtClean="0">
                          <a:effectLst/>
                        </a:rPr>
                        <a:t>- Quality </a:t>
                      </a:r>
                      <a:r>
                        <a:rPr lang="en-US" sz="1400" dirty="0">
                          <a:effectLst/>
                        </a:rPr>
                        <a:t>Assurance Lead</a:t>
                      </a:r>
                      <a:br>
                        <a:rPr lang="en-US" sz="1400" dirty="0">
                          <a:effectLst/>
                        </a:rPr>
                      </a:br>
                      <a:r>
                        <a:rPr lang="en-US" sz="1400" dirty="0" smtClean="0">
                          <a:effectLst/>
                        </a:rPr>
                        <a:t>- Application </a:t>
                      </a:r>
                      <a:r>
                        <a:rPr lang="en-US" sz="1400" dirty="0">
                          <a:effectLst/>
                        </a:rPr>
                        <a:t>Developer</a:t>
                      </a:r>
                      <a:br>
                        <a:rPr lang="en-US" sz="1400" dirty="0">
                          <a:effectLst/>
                        </a:rPr>
                      </a:br>
                      <a:endParaRPr lang="en-US" sz="1400" dirty="0">
                        <a:effectLst/>
                        <a:latin typeface="Times New Roman"/>
                        <a:ea typeface="Times New Roman"/>
                      </a:endParaRPr>
                    </a:p>
                  </a:txBody>
                  <a:tcPr marL="68580" marR="68580" marT="0" marB="0" anchor="ctr"/>
                </a:tc>
                <a:tc>
                  <a:txBody>
                    <a:bodyPr/>
                    <a:lstStyle/>
                    <a:p>
                      <a:pPr marL="0" marR="0" algn="ctr">
                        <a:spcBef>
                          <a:spcPts val="600"/>
                        </a:spcBef>
                        <a:spcAft>
                          <a:spcPts val="0"/>
                        </a:spcAft>
                      </a:pPr>
                      <a:r>
                        <a:rPr lang="en-US" sz="1400" dirty="0">
                          <a:effectLst/>
                        </a:rPr>
                        <a:t>- Perform testing as needed</a:t>
                      </a:r>
                      <a:br>
                        <a:rPr lang="en-US" sz="1400" dirty="0">
                          <a:effectLst/>
                        </a:rPr>
                      </a:br>
                      <a:r>
                        <a:rPr lang="en-US" sz="1400" dirty="0">
                          <a:effectLst/>
                        </a:rPr>
                        <a:t>- Aid in hardware tasks</a:t>
                      </a:r>
                      <a:br>
                        <a:rPr lang="en-US" sz="1400" dirty="0">
                          <a:effectLst/>
                        </a:rPr>
                      </a:br>
                      <a:r>
                        <a:rPr lang="en-US" sz="1400" dirty="0">
                          <a:effectLst/>
                        </a:rPr>
                        <a:t>- Program low level code</a:t>
                      </a:r>
                      <a:endParaRPr lang="en-US" sz="1400" dirty="0">
                        <a:effectLst/>
                        <a:latin typeface="Times New Roman"/>
                        <a:ea typeface="Times New Roman"/>
                      </a:endParaRPr>
                    </a:p>
                  </a:txBody>
                  <a:tcPr marL="68580" marR="68580" marT="0" marB="0" anchor="ctr"/>
                </a:tc>
              </a:tr>
              <a:tr h="666313">
                <a:tc>
                  <a:txBody>
                    <a:bodyPr/>
                    <a:lstStyle/>
                    <a:p>
                      <a:pPr marL="0" marR="0" algn="ctr">
                        <a:spcBef>
                          <a:spcPts val="600"/>
                        </a:spcBef>
                        <a:spcAft>
                          <a:spcPts val="0"/>
                        </a:spcAft>
                      </a:pPr>
                      <a:r>
                        <a:rPr lang="en-US" sz="1800" dirty="0">
                          <a:effectLst/>
                        </a:rPr>
                        <a:t>Keith </a:t>
                      </a:r>
                      <a:r>
                        <a:rPr lang="en-US" sz="1800" dirty="0" err="1">
                          <a:effectLst/>
                        </a:rPr>
                        <a:t>Aholt</a:t>
                      </a:r>
                      <a:endParaRPr lang="en-US" sz="1800" dirty="0">
                        <a:effectLst/>
                        <a:latin typeface="Times New Roman"/>
                        <a:ea typeface="Times New Roman"/>
                      </a:endParaRPr>
                    </a:p>
                  </a:txBody>
                  <a:tcPr marL="68580" marR="68580" marT="0" marB="0" anchor="ctr"/>
                </a:tc>
                <a:tc>
                  <a:txBody>
                    <a:bodyPr/>
                    <a:lstStyle/>
                    <a:p>
                      <a:pPr marL="0" marR="0" algn="ctr">
                        <a:spcBef>
                          <a:spcPts val="600"/>
                        </a:spcBef>
                        <a:spcAft>
                          <a:spcPts val="0"/>
                        </a:spcAft>
                      </a:pPr>
                      <a:r>
                        <a:rPr lang="en-US" sz="1400" dirty="0" smtClean="0">
                          <a:effectLst/>
                        </a:rPr>
                        <a:t>- Project </a:t>
                      </a:r>
                      <a:r>
                        <a:rPr lang="en-US" sz="1400" dirty="0">
                          <a:effectLst/>
                        </a:rPr>
                        <a:t>Sponsor</a:t>
                      </a:r>
                      <a:br>
                        <a:rPr lang="en-US" sz="1400" dirty="0">
                          <a:effectLst/>
                        </a:rPr>
                      </a:br>
                      <a:endParaRPr lang="en-US" sz="1400" dirty="0">
                        <a:effectLst/>
                        <a:latin typeface="Times New Roman"/>
                        <a:ea typeface="Times New Roman"/>
                      </a:endParaRPr>
                    </a:p>
                  </a:txBody>
                  <a:tcPr marL="68580" marR="68580" marT="0" marB="0" anchor="ctr"/>
                </a:tc>
                <a:tc>
                  <a:txBody>
                    <a:bodyPr/>
                    <a:lstStyle/>
                    <a:p>
                      <a:pPr marL="0" marR="0" algn="ctr">
                        <a:spcBef>
                          <a:spcPts val="600"/>
                        </a:spcBef>
                        <a:spcAft>
                          <a:spcPts val="0"/>
                        </a:spcAft>
                      </a:pPr>
                      <a:r>
                        <a:rPr lang="en-US" sz="1400" dirty="0">
                          <a:effectLst/>
                        </a:rPr>
                        <a:t>- Provide feedback relating to project requirements</a:t>
                      </a:r>
                      <a:br>
                        <a:rPr lang="en-US" sz="1400" dirty="0">
                          <a:effectLst/>
                        </a:rPr>
                      </a:br>
                      <a:endParaRPr lang="en-US" sz="1400" dirty="0">
                        <a:effectLst/>
                        <a:latin typeface="Times New Roman"/>
                        <a:ea typeface="Times New Roman"/>
                      </a:endParaRPr>
                    </a:p>
                  </a:txBody>
                  <a:tcPr marL="68580" marR="68580" marT="0" marB="0" anchor="ctr"/>
                </a:tc>
              </a:tr>
              <a:tr h="666313">
                <a:tc>
                  <a:txBody>
                    <a:bodyPr/>
                    <a:lstStyle/>
                    <a:p>
                      <a:pPr marL="0" marR="0" algn="ctr">
                        <a:spcBef>
                          <a:spcPts val="600"/>
                        </a:spcBef>
                        <a:spcAft>
                          <a:spcPts val="0"/>
                        </a:spcAft>
                      </a:pPr>
                      <a:r>
                        <a:rPr lang="en-US" sz="1800" dirty="0">
                          <a:effectLst/>
                        </a:rPr>
                        <a:t>Mike O’Dell</a:t>
                      </a:r>
                      <a:endParaRPr lang="en-US" sz="1800" dirty="0">
                        <a:effectLst/>
                        <a:latin typeface="Times New Roman"/>
                        <a:ea typeface="Times New Roman"/>
                      </a:endParaRPr>
                    </a:p>
                  </a:txBody>
                  <a:tcPr marL="68580" marR="68580" marT="0" marB="0" anchor="ctr"/>
                </a:tc>
                <a:tc>
                  <a:txBody>
                    <a:bodyPr/>
                    <a:lstStyle/>
                    <a:p>
                      <a:pPr marL="0" marR="0" algn="ctr">
                        <a:spcBef>
                          <a:spcPts val="600"/>
                        </a:spcBef>
                        <a:spcAft>
                          <a:spcPts val="0"/>
                        </a:spcAft>
                      </a:pPr>
                      <a:r>
                        <a:rPr lang="en-US" sz="1400" dirty="0" smtClean="0">
                          <a:effectLst/>
                        </a:rPr>
                        <a:t>- Project </a:t>
                      </a:r>
                      <a:r>
                        <a:rPr lang="en-US" sz="1400" dirty="0">
                          <a:effectLst/>
                        </a:rPr>
                        <a:t>Supervisor</a:t>
                      </a:r>
                      <a:br>
                        <a:rPr lang="en-US" sz="1400" dirty="0">
                          <a:effectLst/>
                        </a:rPr>
                      </a:br>
                      <a:endParaRPr lang="en-US" sz="1400" dirty="0">
                        <a:effectLst/>
                        <a:latin typeface="Times New Roman"/>
                        <a:ea typeface="Times New Roman"/>
                      </a:endParaRPr>
                    </a:p>
                  </a:txBody>
                  <a:tcPr marL="68580" marR="68580" marT="0" marB="0" anchor="ctr"/>
                </a:tc>
                <a:tc>
                  <a:txBody>
                    <a:bodyPr/>
                    <a:lstStyle/>
                    <a:p>
                      <a:pPr marL="0" marR="0" algn="ctr">
                        <a:spcBef>
                          <a:spcPts val="600"/>
                        </a:spcBef>
                        <a:spcAft>
                          <a:spcPts val="0"/>
                        </a:spcAft>
                      </a:pPr>
                      <a:r>
                        <a:rPr lang="en-US" sz="1400" dirty="0">
                          <a:effectLst/>
                        </a:rPr>
                        <a:t>- Oversee project and ensure that we are on track</a:t>
                      </a:r>
                      <a:br>
                        <a:rPr lang="en-US" sz="1400" dirty="0">
                          <a:effectLst/>
                        </a:rPr>
                      </a:br>
                      <a:endParaRPr lang="en-US" sz="1400" dirty="0">
                        <a:effectLst/>
                        <a:latin typeface="Times New Roman"/>
                        <a:ea typeface="Times New Roman"/>
                      </a:endParaRPr>
                    </a:p>
                  </a:txBody>
                  <a:tcPr marL="68580" marR="68580" marT="0" marB="0" anchor="ctr"/>
                </a:tc>
              </a:tr>
            </a:tbl>
          </a:graphicData>
        </a:graphic>
      </p:graphicFrame>
    </p:spTree>
    <p:extLst>
      <p:ext uri="{BB962C8B-B14F-4D97-AF65-F5344CB8AC3E}">
        <p14:creationId xmlns:p14="http://schemas.microsoft.com/office/powerpoint/2010/main" val="2080203566"/>
      </p:ext>
    </p:extLst>
  </p:cSld>
  <p:clrMapOvr>
    <a:masterClrMapping/>
  </p:clrMapOvr>
  <p:transition spd="slow">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248400" y="3886200"/>
            <a:ext cx="5048203" cy="3786153"/>
          </a:xfrm>
          <a:prstGeom prst="rect">
            <a:avLst/>
          </a:prstGeom>
        </p:spPr>
      </p:pic>
      <p:sp>
        <p:nvSpPr>
          <p:cNvPr id="4" name="Title 3"/>
          <p:cNvSpPr>
            <a:spLocks noGrp="1"/>
          </p:cNvSpPr>
          <p:nvPr>
            <p:ph type="title"/>
          </p:nvPr>
        </p:nvSpPr>
        <p:spPr/>
        <p:txBody>
          <a:bodyPr/>
          <a:lstStyle/>
          <a:p>
            <a:r>
              <a:rPr lang="en-US" dirty="0" smtClean="0"/>
              <a:t>LESSONS LEARNED</a:t>
            </a:r>
            <a:endParaRPr lang="en-US" dirty="0"/>
          </a:p>
        </p:txBody>
      </p:sp>
      <p:sp>
        <p:nvSpPr>
          <p:cNvPr id="5" name="Oval 4"/>
          <p:cNvSpPr/>
          <p:nvPr/>
        </p:nvSpPr>
        <p:spPr>
          <a:xfrm>
            <a:off x="762000" y="1946209"/>
            <a:ext cx="2057400" cy="2057400"/>
          </a:xfrm>
          <a:prstGeom prst="ellipse">
            <a:avLst/>
          </a:prstGeom>
          <a:gradFill>
            <a:gsLst>
              <a:gs pos="0">
                <a:srgbClr val="00B0F0"/>
              </a:gs>
              <a:gs pos="50000">
                <a:srgbClr val="399ECB"/>
              </a:gs>
              <a:gs pos="100000">
                <a:srgbClr val="0077D0"/>
              </a:gs>
            </a:gsLst>
            <a:path path="circle">
              <a:fillToRect l="50000" t="50000" r="50000" b="50000"/>
            </a:path>
          </a:gradFill>
          <a:ln w="82550">
            <a:noFill/>
          </a:ln>
          <a:effectLst>
            <a:outerShdw blurRad="1270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sp>
        <p:nvSpPr>
          <p:cNvPr id="7" name="TextBox 6"/>
          <p:cNvSpPr txBox="1"/>
          <p:nvPr/>
        </p:nvSpPr>
        <p:spPr>
          <a:xfrm>
            <a:off x="1159728" y="1531434"/>
            <a:ext cx="1219200" cy="2708434"/>
          </a:xfrm>
          <a:prstGeom prst="rect">
            <a:avLst/>
          </a:prstGeom>
          <a:noFill/>
        </p:spPr>
        <p:txBody>
          <a:bodyPr wrap="square" rtlCol="0">
            <a:spAutoFit/>
          </a:bodyPr>
          <a:lstStyle/>
          <a:p>
            <a:r>
              <a:rPr lang="en-US" sz="17000" b="1" dirty="0">
                <a:solidFill>
                  <a:srgbClr val="2A7A9E">
                    <a:alpha val="40000"/>
                  </a:srgbClr>
                </a:solidFill>
                <a:cs typeface="Arial" pitchFamily="34" charset="0"/>
              </a:rPr>
              <a:t>8</a:t>
            </a:r>
            <a:endParaRPr lang="en-US" sz="17000" b="1" dirty="0">
              <a:solidFill>
                <a:srgbClr val="2A7A9E">
                  <a:alpha val="40000"/>
                </a:srgbClr>
              </a:solidFill>
              <a:cs typeface="Arial" pitchFamily="34" charset="0"/>
            </a:endParaRPr>
          </a:p>
        </p:txBody>
      </p:sp>
      <p:sp>
        <p:nvSpPr>
          <p:cNvPr id="8" name="Text Placeholder 9"/>
          <p:cNvSpPr txBox="1">
            <a:spLocks/>
          </p:cNvSpPr>
          <p:nvPr/>
        </p:nvSpPr>
        <p:spPr>
          <a:xfrm>
            <a:off x="6629400" y="5093411"/>
            <a:ext cx="1089212" cy="375787"/>
          </a:xfrm>
          <a:prstGeom prst="rect">
            <a:avLst/>
          </a:prstGeom>
        </p:spPr>
        <p:txBody>
          <a:bodyPr vert="horz" lIns="91440" tIns="45720" rIns="91440" bIns="45720" rtlCol="0" anchor="b">
            <a:normAutofit/>
          </a:bodyPr>
          <a:lstStyle>
            <a:lvl1pPr marL="0" indent="0" algn="r" defTabSz="914400" rtl="0" eaLnBrk="1" latinLnBrk="0" hangingPunct="1">
              <a:spcBef>
                <a:spcPct val="20000"/>
              </a:spcBef>
              <a:buFont typeface="Arial" pitchFamily="34" charset="0"/>
              <a:buNone/>
              <a:defRPr sz="1800" kern="1200">
                <a:solidFill>
                  <a:schemeClr val="tx1">
                    <a:lumMod val="65000"/>
                    <a:lumOff val="3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spcBef>
                <a:spcPts val="0"/>
              </a:spcBef>
            </a:pPr>
            <a:r>
              <a:rPr lang="en-US" sz="1700" b="1" dirty="0" err="1" smtClean="0">
                <a:solidFill>
                  <a:prstClr val="black">
                    <a:lumMod val="75000"/>
                    <a:lumOff val="25000"/>
                  </a:prstClr>
                </a:solidFill>
              </a:rPr>
              <a:t>Gautam</a:t>
            </a:r>
            <a:endParaRPr lang="en-US" sz="1700" b="1" dirty="0">
              <a:solidFill>
                <a:prstClr val="black">
                  <a:lumMod val="75000"/>
                  <a:lumOff val="25000"/>
                </a:prstClr>
              </a:solidFill>
            </a:endParaRPr>
          </a:p>
        </p:txBody>
      </p:sp>
    </p:spTree>
    <p:extLst>
      <p:ext uri="{BB962C8B-B14F-4D97-AF65-F5344CB8AC3E}">
        <p14:creationId xmlns:p14="http://schemas.microsoft.com/office/powerpoint/2010/main" val="3616177121"/>
      </p:ext>
    </p:extLst>
  </p:cSld>
  <p:clrMapOvr>
    <a:masterClrMapping/>
  </p:clrMapOvr>
  <p:transition spd="slow">
    <p:push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Lessons Learned</a:t>
            </a:r>
            <a:endParaRPr lang="en-US" sz="3200" dirty="0"/>
          </a:p>
        </p:txBody>
      </p:sp>
      <p:sp>
        <p:nvSpPr>
          <p:cNvPr id="3" name="Content Placeholder 2"/>
          <p:cNvSpPr>
            <a:spLocks noGrp="1"/>
          </p:cNvSpPr>
          <p:nvPr>
            <p:ph idx="1"/>
          </p:nvPr>
        </p:nvSpPr>
        <p:spPr/>
        <p:txBody>
          <a:bodyPr>
            <a:normAutofit fontScale="85000" lnSpcReduction="20000"/>
          </a:bodyPr>
          <a:lstStyle/>
          <a:p>
            <a:pPr>
              <a:buFont typeface="Arial"/>
              <a:buChar char="•"/>
            </a:pPr>
            <a:r>
              <a:rPr lang="en-US" dirty="0"/>
              <a:t>Backup files with a cloud-based service for easy syncing/sharing.</a:t>
            </a:r>
          </a:p>
          <a:p>
            <a:pPr>
              <a:buFont typeface="Arial"/>
              <a:buChar char="•"/>
            </a:pPr>
            <a:r>
              <a:rPr lang="en-US" dirty="0"/>
              <a:t>Plan to complete milestones before they are actually due.</a:t>
            </a:r>
          </a:p>
          <a:p>
            <a:pPr>
              <a:buFont typeface="Arial"/>
              <a:buChar char="•"/>
            </a:pPr>
            <a:r>
              <a:rPr lang="en-US" dirty="0"/>
              <a:t>Set mini-milestones that add up to bigger ones.</a:t>
            </a:r>
          </a:p>
          <a:p>
            <a:pPr>
              <a:buFont typeface="Arial"/>
              <a:buChar char="•"/>
            </a:pPr>
            <a:r>
              <a:rPr lang="en-US" dirty="0"/>
              <a:t>Define your project terminology early so that everyone is always on the same page.</a:t>
            </a:r>
          </a:p>
          <a:p>
            <a:pPr>
              <a:buFont typeface="Arial"/>
              <a:buChar char="•"/>
            </a:pPr>
            <a:r>
              <a:rPr lang="en-US" dirty="0"/>
              <a:t>Maintain good communication within the team.</a:t>
            </a:r>
          </a:p>
          <a:p>
            <a:pPr>
              <a:buFont typeface="Arial"/>
              <a:buChar char="•"/>
            </a:pPr>
            <a:r>
              <a:rPr lang="en-US" dirty="0"/>
              <a:t>Constantly look for feedback from your project stakeholders.</a:t>
            </a:r>
          </a:p>
          <a:p>
            <a:pPr>
              <a:buFont typeface="Arial"/>
              <a:buChar char="•"/>
            </a:pPr>
            <a:r>
              <a:rPr lang="en-US" dirty="0"/>
              <a:t>Keep an agenda for every meeting</a:t>
            </a:r>
            <a:r>
              <a:rPr lang="en-US" dirty="0" smtClean="0"/>
              <a:t>.</a:t>
            </a:r>
            <a:endParaRPr lang="en-US" dirty="0"/>
          </a:p>
        </p:txBody>
      </p:sp>
    </p:spTree>
    <p:extLst>
      <p:ext uri="{BB962C8B-B14F-4D97-AF65-F5344CB8AC3E}">
        <p14:creationId xmlns:p14="http://schemas.microsoft.com/office/powerpoint/2010/main" val="3842995726"/>
      </p:ext>
    </p:extLst>
  </p:cSld>
  <p:clrMapOvr>
    <a:masterClrMapping/>
  </p:clrMapOvr>
  <p:transition spd="slow">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Any Questions?</a:t>
            </a:r>
            <a:endParaRPr lang="en-US" dirty="0"/>
          </a:p>
        </p:txBody>
      </p:sp>
      <p:sp>
        <p:nvSpPr>
          <p:cNvPr id="5" name="Text Placeholder 4"/>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3455612250"/>
      </p:ext>
    </p:extLst>
  </p:cSld>
  <p:clrMapOvr>
    <a:masterClrMapping/>
  </p:clrMapOvr>
  <mc:AlternateContent xmlns:mc="http://schemas.openxmlformats.org/markup-compatibility/2006" xmlns:p14="http://schemas.microsoft.com/office/powerpoint/2010/main">
    <mc:Choice Requires="p14">
      <p:transition spd="slow" p14:dur="2000">
        <p14:vortex/>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248400" y="3886200"/>
            <a:ext cx="5048203" cy="3786153"/>
          </a:xfrm>
          <a:prstGeom prst="rect">
            <a:avLst/>
          </a:prstGeom>
        </p:spPr>
      </p:pic>
      <p:sp>
        <p:nvSpPr>
          <p:cNvPr id="4" name="Title 3"/>
          <p:cNvSpPr>
            <a:spLocks noGrp="1"/>
          </p:cNvSpPr>
          <p:nvPr>
            <p:ph type="title"/>
          </p:nvPr>
        </p:nvSpPr>
        <p:spPr/>
        <p:txBody>
          <a:bodyPr/>
          <a:lstStyle/>
          <a:p>
            <a:r>
              <a:rPr lang="en-US" dirty="0" smtClean="0"/>
              <a:t>PROJECT OVERVIEW</a:t>
            </a:r>
            <a:endParaRPr lang="en-US" dirty="0"/>
          </a:p>
        </p:txBody>
      </p:sp>
      <p:sp>
        <p:nvSpPr>
          <p:cNvPr id="5" name="Text Placeholder 9"/>
          <p:cNvSpPr txBox="1">
            <a:spLocks/>
          </p:cNvSpPr>
          <p:nvPr/>
        </p:nvSpPr>
        <p:spPr>
          <a:xfrm>
            <a:off x="6629400" y="5093411"/>
            <a:ext cx="1089212" cy="375787"/>
          </a:xfrm>
          <a:prstGeom prst="rect">
            <a:avLst/>
          </a:prstGeom>
        </p:spPr>
        <p:txBody>
          <a:bodyPr vert="horz" lIns="91440" tIns="45720" rIns="91440" bIns="45720" rtlCol="0" anchor="b">
            <a:normAutofit/>
          </a:bodyPr>
          <a:lstStyle>
            <a:lvl1pPr marL="0" indent="0" algn="r" defTabSz="914400" rtl="0" eaLnBrk="1" latinLnBrk="0" hangingPunct="1">
              <a:spcBef>
                <a:spcPct val="20000"/>
              </a:spcBef>
              <a:buFont typeface="Arial" pitchFamily="34" charset="0"/>
              <a:buNone/>
              <a:defRPr sz="1800" kern="1200">
                <a:solidFill>
                  <a:schemeClr val="tx1">
                    <a:lumMod val="65000"/>
                    <a:lumOff val="3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spcBef>
                <a:spcPts val="0"/>
              </a:spcBef>
            </a:pPr>
            <a:r>
              <a:rPr lang="en-US" sz="1700" b="1" dirty="0" smtClean="0">
                <a:solidFill>
                  <a:prstClr val="black">
                    <a:lumMod val="75000"/>
                    <a:lumOff val="25000"/>
                  </a:prstClr>
                </a:solidFill>
              </a:rPr>
              <a:t>Belachew</a:t>
            </a:r>
            <a:endParaRPr lang="en-US" sz="1700" b="1" dirty="0">
              <a:solidFill>
                <a:prstClr val="black">
                  <a:lumMod val="75000"/>
                  <a:lumOff val="25000"/>
                </a:prstClr>
              </a:solidFill>
            </a:endParaRPr>
          </a:p>
        </p:txBody>
      </p:sp>
      <p:sp>
        <p:nvSpPr>
          <p:cNvPr id="8" name="Oval 7"/>
          <p:cNvSpPr/>
          <p:nvPr/>
        </p:nvSpPr>
        <p:spPr>
          <a:xfrm>
            <a:off x="762000" y="1946209"/>
            <a:ext cx="2057400" cy="2057400"/>
          </a:xfrm>
          <a:prstGeom prst="ellipse">
            <a:avLst/>
          </a:prstGeom>
          <a:gradFill>
            <a:gsLst>
              <a:gs pos="0">
                <a:srgbClr val="00B0F0"/>
              </a:gs>
              <a:gs pos="50000">
                <a:srgbClr val="399ECB"/>
              </a:gs>
              <a:gs pos="100000">
                <a:srgbClr val="0077D0"/>
              </a:gs>
            </a:gsLst>
            <a:path path="circle">
              <a:fillToRect l="50000" t="50000" r="50000" b="50000"/>
            </a:path>
          </a:gradFill>
          <a:ln w="82550">
            <a:noFill/>
          </a:ln>
          <a:effectLst>
            <a:outerShdw blurRad="1270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sp>
        <p:nvSpPr>
          <p:cNvPr id="9" name="TextBox 8"/>
          <p:cNvSpPr txBox="1"/>
          <p:nvPr/>
        </p:nvSpPr>
        <p:spPr>
          <a:xfrm>
            <a:off x="1159728" y="1531434"/>
            <a:ext cx="1219200" cy="2708434"/>
          </a:xfrm>
          <a:prstGeom prst="rect">
            <a:avLst/>
          </a:prstGeom>
          <a:noFill/>
        </p:spPr>
        <p:txBody>
          <a:bodyPr wrap="square" rtlCol="0">
            <a:spAutoFit/>
          </a:bodyPr>
          <a:lstStyle/>
          <a:p>
            <a:r>
              <a:rPr lang="en-US" sz="17000" b="1" dirty="0" smtClean="0">
                <a:solidFill>
                  <a:srgbClr val="2A7A9E">
                    <a:alpha val="40000"/>
                  </a:srgbClr>
                </a:solidFill>
                <a:cs typeface="Arial" pitchFamily="34" charset="0"/>
              </a:rPr>
              <a:t>2</a:t>
            </a:r>
            <a:endParaRPr lang="en-US" sz="17000" b="1" dirty="0">
              <a:solidFill>
                <a:srgbClr val="2A7A9E">
                  <a:alpha val="40000"/>
                </a:srgbClr>
              </a:solidFill>
              <a:cs typeface="Arial" pitchFamily="34" charset="0"/>
            </a:endParaRPr>
          </a:p>
        </p:txBody>
      </p:sp>
    </p:spTree>
    <p:extLst>
      <p:ext uri="{BB962C8B-B14F-4D97-AF65-F5344CB8AC3E}">
        <p14:creationId xmlns:p14="http://schemas.microsoft.com/office/powerpoint/2010/main" val="2345888984"/>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Project </a:t>
            </a:r>
            <a:r>
              <a:rPr lang="en-US" sz="3200" dirty="0" smtClean="0"/>
              <a:t>Overview – SDI &amp; SDII</a:t>
            </a:r>
            <a:endParaRPr lang="en-US" sz="3200" dirty="0"/>
          </a:p>
        </p:txBody>
      </p:sp>
      <p:sp>
        <p:nvSpPr>
          <p:cNvPr id="3" name="Content Placeholder 2"/>
          <p:cNvSpPr>
            <a:spLocks noGrp="1"/>
          </p:cNvSpPr>
          <p:nvPr>
            <p:ph idx="1"/>
          </p:nvPr>
        </p:nvSpPr>
        <p:spPr/>
        <p:txBody>
          <a:bodyPr>
            <a:normAutofit lnSpcReduction="10000"/>
          </a:bodyPr>
          <a:lstStyle/>
          <a:p>
            <a:r>
              <a:rPr lang="en-US" dirty="0" smtClean="0"/>
              <a:t>Our project was split into two </a:t>
            </a:r>
            <a:r>
              <a:rPr lang="en-US" dirty="0" smtClean="0"/>
              <a:t>parts</a:t>
            </a:r>
            <a:r>
              <a:rPr lang="en-US" dirty="0" smtClean="0"/>
              <a:t>:</a:t>
            </a:r>
          </a:p>
          <a:p>
            <a:pPr lvl="1"/>
            <a:r>
              <a:rPr lang="en-US" b="1" dirty="0" smtClean="0"/>
              <a:t>Senior Design I (Fall Semester)</a:t>
            </a:r>
          </a:p>
          <a:p>
            <a:pPr lvl="2"/>
            <a:r>
              <a:rPr lang="en-US" dirty="0" smtClean="0"/>
              <a:t>Identified our team and project (Project </a:t>
            </a:r>
            <a:r>
              <a:rPr lang="en-US" dirty="0" smtClean="0"/>
              <a:t>Charter)</a:t>
            </a:r>
            <a:endParaRPr lang="en-US" dirty="0" smtClean="0"/>
          </a:p>
          <a:p>
            <a:pPr lvl="2"/>
            <a:r>
              <a:rPr lang="en-US" dirty="0" smtClean="0"/>
              <a:t>Gathered requirements from our sponsor (</a:t>
            </a:r>
            <a:r>
              <a:rPr lang="en-US" dirty="0" smtClean="0"/>
              <a:t>SRS)</a:t>
            </a:r>
            <a:endParaRPr lang="en-US" dirty="0" smtClean="0"/>
          </a:p>
          <a:p>
            <a:pPr lvl="2"/>
            <a:r>
              <a:rPr lang="en-US" dirty="0" smtClean="0"/>
              <a:t>Began designing our project’s architecture (</a:t>
            </a:r>
            <a:r>
              <a:rPr lang="en-US" dirty="0" smtClean="0"/>
              <a:t>ADS) </a:t>
            </a:r>
            <a:endParaRPr lang="en-US" dirty="0" smtClean="0"/>
          </a:p>
          <a:p>
            <a:pPr lvl="1"/>
            <a:r>
              <a:rPr lang="en-US" b="1" dirty="0" smtClean="0"/>
              <a:t>Senior Design II (Spring Semester)</a:t>
            </a:r>
          </a:p>
          <a:p>
            <a:pPr lvl="2"/>
            <a:r>
              <a:rPr lang="en-US" dirty="0" smtClean="0"/>
              <a:t>Finished designing our project’s architecture (</a:t>
            </a:r>
            <a:r>
              <a:rPr lang="en-US" dirty="0" smtClean="0"/>
              <a:t>ADS)</a:t>
            </a:r>
            <a:endParaRPr lang="en-US" dirty="0" smtClean="0"/>
          </a:p>
          <a:p>
            <a:pPr lvl="2"/>
            <a:r>
              <a:rPr lang="en-US" dirty="0" smtClean="0"/>
              <a:t>Designed the low level details for our project (DDS)</a:t>
            </a:r>
          </a:p>
          <a:p>
            <a:pPr lvl="2"/>
            <a:r>
              <a:rPr lang="en-US" dirty="0" smtClean="0"/>
              <a:t>Developed a test plan (STP)</a:t>
            </a:r>
          </a:p>
          <a:p>
            <a:pPr lvl="2"/>
            <a:r>
              <a:rPr lang="en-US" dirty="0" smtClean="0"/>
              <a:t>Implemented of our final product prototype</a:t>
            </a:r>
          </a:p>
        </p:txBody>
      </p:sp>
    </p:spTree>
    <p:extLst>
      <p:ext uri="{BB962C8B-B14F-4D97-AF65-F5344CB8AC3E}">
        <p14:creationId xmlns:p14="http://schemas.microsoft.com/office/powerpoint/2010/main" val="1232169469"/>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Project Overview – Internal Controls</a:t>
            </a:r>
            <a:endParaRPr lang="en-US" sz="3200" dirty="0"/>
          </a:p>
        </p:txBody>
      </p:sp>
      <p:sp>
        <p:nvSpPr>
          <p:cNvPr id="3" name="Content Placeholder 2"/>
          <p:cNvSpPr>
            <a:spLocks noGrp="1"/>
          </p:cNvSpPr>
          <p:nvPr>
            <p:ph idx="1"/>
          </p:nvPr>
        </p:nvSpPr>
        <p:spPr/>
        <p:txBody>
          <a:bodyPr>
            <a:normAutofit/>
          </a:bodyPr>
          <a:lstStyle/>
          <a:p>
            <a:r>
              <a:rPr lang="en-US" dirty="0" smtClean="0"/>
              <a:t>The </a:t>
            </a:r>
            <a:r>
              <a:rPr lang="en-US" dirty="0"/>
              <a:t>internal </a:t>
            </a:r>
            <a:r>
              <a:rPr lang="en-US" dirty="0" smtClean="0"/>
              <a:t>controls for </a:t>
            </a:r>
            <a:r>
              <a:rPr lang="en-US" dirty="0"/>
              <a:t>our project </a:t>
            </a:r>
            <a:r>
              <a:rPr lang="en-US" dirty="0" smtClean="0"/>
              <a:t>were </a:t>
            </a:r>
            <a:r>
              <a:rPr lang="en-US" dirty="0"/>
              <a:t>the main objective of the Project Manager.  </a:t>
            </a:r>
            <a:endParaRPr lang="en-US" dirty="0" smtClean="0"/>
          </a:p>
          <a:p>
            <a:r>
              <a:rPr lang="en-US" dirty="0" smtClean="0"/>
              <a:t>He delegated </a:t>
            </a:r>
            <a:r>
              <a:rPr lang="en-US" dirty="0"/>
              <a:t>tasks to </a:t>
            </a:r>
            <a:r>
              <a:rPr lang="en-US" dirty="0" smtClean="0"/>
              <a:t>the team members and maintained a </a:t>
            </a:r>
            <a:r>
              <a:rPr lang="en-US" dirty="0"/>
              <a:t>project plan </a:t>
            </a:r>
            <a:r>
              <a:rPr lang="en-US" dirty="0" smtClean="0"/>
              <a:t>to keep the team on track.</a:t>
            </a:r>
            <a:r>
              <a:rPr lang="en-US" dirty="0"/>
              <a:t> </a:t>
            </a:r>
            <a:endParaRPr lang="en-US" dirty="0" smtClean="0"/>
          </a:p>
          <a:p>
            <a:r>
              <a:rPr lang="en-US" dirty="0" smtClean="0"/>
              <a:t>Any </a:t>
            </a:r>
            <a:r>
              <a:rPr lang="en-US" dirty="0"/>
              <a:t>alterations to the project plan </a:t>
            </a:r>
            <a:r>
              <a:rPr lang="en-US" dirty="0" smtClean="0"/>
              <a:t>first required approval from </a:t>
            </a:r>
            <a:r>
              <a:rPr lang="en-US" dirty="0"/>
              <a:t>the project manager.</a:t>
            </a:r>
          </a:p>
          <a:p>
            <a:pPr marL="0" indent="0">
              <a:buNone/>
            </a:pPr>
            <a:endParaRPr lang="en-US" dirty="0" smtClean="0"/>
          </a:p>
          <a:p>
            <a:endParaRPr lang="en-US" dirty="0"/>
          </a:p>
          <a:p>
            <a:endParaRPr lang="en-US" dirty="0" smtClean="0"/>
          </a:p>
          <a:p>
            <a:endParaRPr lang="en-US" dirty="0"/>
          </a:p>
        </p:txBody>
      </p:sp>
    </p:spTree>
    <p:extLst>
      <p:ext uri="{BB962C8B-B14F-4D97-AF65-F5344CB8AC3E}">
        <p14:creationId xmlns:p14="http://schemas.microsoft.com/office/powerpoint/2010/main" val="581120775"/>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Project Overview – External Controls</a:t>
            </a:r>
            <a:endParaRPr lang="en-US" sz="3200" dirty="0"/>
          </a:p>
        </p:txBody>
      </p:sp>
      <p:sp>
        <p:nvSpPr>
          <p:cNvPr id="3" name="Content Placeholder 2"/>
          <p:cNvSpPr>
            <a:spLocks noGrp="1"/>
          </p:cNvSpPr>
          <p:nvPr>
            <p:ph idx="1"/>
          </p:nvPr>
        </p:nvSpPr>
        <p:spPr/>
        <p:txBody>
          <a:bodyPr>
            <a:normAutofit/>
          </a:bodyPr>
          <a:lstStyle/>
          <a:p>
            <a:r>
              <a:rPr lang="en-US" dirty="0"/>
              <a:t>External controls of our project were provided in the following forms:</a:t>
            </a:r>
          </a:p>
          <a:p>
            <a:pPr lvl="1"/>
            <a:r>
              <a:rPr lang="en-US" dirty="0" smtClean="0"/>
              <a:t>Team Status Reports</a:t>
            </a:r>
          </a:p>
          <a:p>
            <a:pPr lvl="1"/>
            <a:r>
              <a:rPr lang="en-US" dirty="0" smtClean="0"/>
              <a:t>Individual Status Reports</a:t>
            </a:r>
          </a:p>
          <a:p>
            <a:pPr lvl="1"/>
            <a:r>
              <a:rPr lang="en-US" dirty="0" smtClean="0"/>
              <a:t>Document Submissions</a:t>
            </a:r>
          </a:p>
          <a:p>
            <a:pPr lvl="1"/>
            <a:r>
              <a:rPr lang="en-US" dirty="0" smtClean="0"/>
              <a:t>Gate Reviews</a:t>
            </a:r>
          </a:p>
          <a:p>
            <a:endParaRPr lang="en-US" dirty="0"/>
          </a:p>
          <a:p>
            <a:endParaRPr lang="en-US" dirty="0" smtClean="0"/>
          </a:p>
          <a:p>
            <a:endParaRPr lang="en-US" dirty="0"/>
          </a:p>
        </p:txBody>
      </p:sp>
    </p:spTree>
    <p:extLst>
      <p:ext uri="{BB962C8B-B14F-4D97-AF65-F5344CB8AC3E}">
        <p14:creationId xmlns:p14="http://schemas.microsoft.com/office/powerpoint/2010/main" val="1734378000"/>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Project </a:t>
            </a:r>
            <a:r>
              <a:rPr lang="en-US" sz="3200" dirty="0" smtClean="0"/>
              <a:t>Overview – Constraints and Assumptions</a:t>
            </a:r>
            <a:endParaRPr lang="en-US" sz="3200" dirty="0"/>
          </a:p>
        </p:txBody>
      </p:sp>
      <p:sp>
        <p:nvSpPr>
          <p:cNvPr id="3" name="Content Placeholder 2"/>
          <p:cNvSpPr>
            <a:spLocks noGrp="1"/>
          </p:cNvSpPr>
          <p:nvPr>
            <p:ph idx="1"/>
          </p:nvPr>
        </p:nvSpPr>
        <p:spPr/>
        <p:txBody>
          <a:bodyPr>
            <a:normAutofit fontScale="92500" lnSpcReduction="10000"/>
          </a:bodyPr>
          <a:lstStyle/>
          <a:p>
            <a:r>
              <a:rPr lang="en-US" sz="3000" dirty="0" smtClean="0"/>
              <a:t>The main </a:t>
            </a:r>
            <a:r>
              <a:rPr lang="en-US" sz="3000" b="1" dirty="0" smtClean="0"/>
              <a:t>constraints</a:t>
            </a:r>
            <a:r>
              <a:rPr lang="en-US" sz="3000" dirty="0" smtClean="0"/>
              <a:t> throughout the course of this project </a:t>
            </a:r>
            <a:r>
              <a:rPr lang="en-US" sz="3000" dirty="0" smtClean="0"/>
              <a:t>were:</a:t>
            </a:r>
            <a:endParaRPr lang="en-US" sz="3000" dirty="0" smtClean="0"/>
          </a:p>
          <a:p>
            <a:pPr lvl="1"/>
            <a:r>
              <a:rPr lang="en-US" dirty="0" smtClean="0"/>
              <a:t>A limited amount of time </a:t>
            </a:r>
            <a:r>
              <a:rPr lang="en-US" dirty="0" smtClean="0"/>
              <a:t>and </a:t>
            </a:r>
            <a:r>
              <a:rPr lang="en-US" dirty="0" smtClean="0"/>
              <a:t>resources</a:t>
            </a:r>
            <a:endParaRPr lang="en-US" dirty="0" smtClean="0"/>
          </a:p>
          <a:p>
            <a:pPr lvl="1"/>
            <a:r>
              <a:rPr lang="en-US" dirty="0" smtClean="0"/>
              <a:t>Varying amounts of knowledge </a:t>
            </a:r>
            <a:endParaRPr lang="en-US" dirty="0" smtClean="0"/>
          </a:p>
          <a:p>
            <a:pPr lvl="1"/>
            <a:r>
              <a:rPr lang="en-US" dirty="0" smtClean="0"/>
              <a:t>Other </a:t>
            </a:r>
            <a:r>
              <a:rPr lang="en-US" dirty="0"/>
              <a:t>o</a:t>
            </a:r>
            <a:r>
              <a:rPr lang="en-US" dirty="0" smtClean="0"/>
              <a:t>bligations (other classes, work, etc.)</a:t>
            </a:r>
            <a:endParaRPr lang="en-US" dirty="0"/>
          </a:p>
          <a:p>
            <a:r>
              <a:rPr lang="en-US" sz="3000" dirty="0" smtClean="0"/>
              <a:t>The main </a:t>
            </a:r>
            <a:r>
              <a:rPr lang="en-US" sz="3000" b="1" dirty="0" smtClean="0"/>
              <a:t>assumptions</a:t>
            </a:r>
            <a:r>
              <a:rPr lang="en-US" sz="3000" dirty="0" smtClean="0"/>
              <a:t> made going into this project </a:t>
            </a:r>
            <a:r>
              <a:rPr lang="en-US" sz="3000" dirty="0" smtClean="0"/>
              <a:t>were:</a:t>
            </a:r>
            <a:endParaRPr lang="en-US" sz="3000" dirty="0" smtClean="0"/>
          </a:p>
          <a:p>
            <a:pPr lvl="1"/>
            <a:r>
              <a:rPr lang="en-US" dirty="0" smtClean="0"/>
              <a:t>Our team would have effective </a:t>
            </a:r>
            <a:r>
              <a:rPr lang="en-US" dirty="0"/>
              <a:t>l</a:t>
            </a:r>
            <a:r>
              <a:rPr lang="en-US" dirty="0" smtClean="0"/>
              <a:t>eadership</a:t>
            </a:r>
            <a:endParaRPr lang="en-US" dirty="0" smtClean="0"/>
          </a:p>
          <a:p>
            <a:pPr lvl="1"/>
            <a:r>
              <a:rPr lang="en-US" dirty="0" smtClean="0"/>
              <a:t>Each team member would put forth adequate </a:t>
            </a:r>
            <a:r>
              <a:rPr lang="en-US" dirty="0" smtClean="0"/>
              <a:t>e</a:t>
            </a:r>
            <a:r>
              <a:rPr lang="en-US" dirty="0" smtClean="0"/>
              <a:t>ffort</a:t>
            </a:r>
            <a:endParaRPr lang="en-US" dirty="0" smtClean="0"/>
          </a:p>
          <a:p>
            <a:pPr lvl="1"/>
            <a:r>
              <a:rPr lang="en-US" dirty="0" smtClean="0"/>
              <a:t> </a:t>
            </a:r>
            <a:r>
              <a:rPr lang="en-US" dirty="0" smtClean="0"/>
              <a:t>There would be a constant line of communication</a:t>
            </a:r>
            <a:endParaRPr lang="en-US" dirty="0" smtClean="0"/>
          </a:p>
          <a:p>
            <a:pPr lvl="1"/>
            <a:endParaRPr lang="en-US" dirty="0"/>
          </a:p>
          <a:p>
            <a:endParaRPr lang="en-US" dirty="0" smtClean="0"/>
          </a:p>
        </p:txBody>
      </p:sp>
    </p:spTree>
    <p:extLst>
      <p:ext uri="{BB962C8B-B14F-4D97-AF65-F5344CB8AC3E}">
        <p14:creationId xmlns:p14="http://schemas.microsoft.com/office/powerpoint/2010/main" val="1648582665"/>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Introducing PowerPoint 2010">
  <a:themeElements>
    <a:clrScheme name="Fresh">
      <a:dk1>
        <a:srgbClr val="262626"/>
      </a:dk1>
      <a:lt1>
        <a:sysClr val="window" lastClr="FFFFFF"/>
      </a:lt1>
      <a:dk2>
        <a:srgbClr val="595959"/>
      </a:dk2>
      <a:lt2>
        <a:srgbClr val="EEECE1"/>
      </a:lt2>
      <a:accent1>
        <a:srgbClr val="F4891E"/>
      </a:accent1>
      <a:accent2>
        <a:srgbClr val="7BCF27"/>
      </a:accent2>
      <a:accent3>
        <a:srgbClr val="9BBB59"/>
      </a:accent3>
      <a:accent4>
        <a:srgbClr val="00B0F0"/>
      </a:accent4>
      <a:accent5>
        <a:srgbClr val="4BACC6"/>
      </a:accent5>
      <a:accent6>
        <a:srgbClr val="F79646"/>
      </a:accent6>
      <a:hlink>
        <a:srgbClr val="00B0F0"/>
      </a:hlink>
      <a:folHlink>
        <a:srgbClr val="F489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2057</Words>
  <Application>Microsoft Office PowerPoint</Application>
  <PresentationFormat>On-screen Show (4:3)</PresentationFormat>
  <Paragraphs>418</Paragraphs>
  <Slides>42</Slides>
  <Notes>2</Notes>
  <HiddenSlides>0</HiddenSlides>
  <MMClips>1</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Introducing PowerPoint 2010</vt:lpstr>
      <vt:lpstr>OVERVIEW</vt:lpstr>
      <vt:lpstr>Project: Home Irrigation Control System (HICS) Team: SmartGrass 5/8/2015</vt:lpstr>
      <vt:lpstr>ROLES AND RESPONSIBILITIES OF TEAM MEMBERS</vt:lpstr>
      <vt:lpstr>Roles and Responsibilities of Team Members</vt:lpstr>
      <vt:lpstr>PROJECT OVERVIEW</vt:lpstr>
      <vt:lpstr>Project Overview – SDI &amp; SDII</vt:lpstr>
      <vt:lpstr>Project Overview – Internal Controls</vt:lpstr>
      <vt:lpstr>Project Overview – External Controls</vt:lpstr>
      <vt:lpstr>Project Overview – Constraints and Assumptions</vt:lpstr>
      <vt:lpstr>PRODUCT CONCEPT</vt:lpstr>
      <vt:lpstr>Product Concept - Purpose</vt:lpstr>
      <vt:lpstr>Product Concept - Definition</vt:lpstr>
      <vt:lpstr>Product Concept – Mock Up</vt:lpstr>
      <vt:lpstr>Product Concept – Mock Up</vt:lpstr>
      <vt:lpstr>Product Concept - Intended Audience</vt:lpstr>
      <vt:lpstr>REQUIREMENTS OVERVIEW</vt:lpstr>
      <vt:lpstr>Requirements Overview – Customer Requirements</vt:lpstr>
      <vt:lpstr>Requirements Overview – Customer Requirements</vt:lpstr>
      <vt:lpstr>Requirements Overview – Packaging Requirements</vt:lpstr>
      <vt:lpstr>Requirements Overview – Performance Requirements</vt:lpstr>
      <vt:lpstr>Requirements Overview – Safety Requirements</vt:lpstr>
      <vt:lpstr>Requirements Overview – Maintenance and Support Requirements</vt:lpstr>
      <vt:lpstr>Requirements Overview – Other Requirements</vt:lpstr>
      <vt:lpstr>DESIGN OVERVIEW</vt:lpstr>
      <vt:lpstr>Design Overview – Architecture Design Specification</vt:lpstr>
      <vt:lpstr>Design Overview – Architecture Design Specification</vt:lpstr>
      <vt:lpstr>Design Overview – Detailed Design Specification</vt:lpstr>
      <vt:lpstr>Design Overview – Detailed Design Specification</vt:lpstr>
      <vt:lpstr>Design Overview – Tradeoffs</vt:lpstr>
      <vt:lpstr>TEST RESULTS</vt:lpstr>
      <vt:lpstr>Testing – Server Layer</vt:lpstr>
      <vt:lpstr>Testing – Interface Layer</vt:lpstr>
      <vt:lpstr>Testing – Hardware I/O Layer</vt:lpstr>
      <vt:lpstr>Testing – Sensor Layer</vt:lpstr>
      <vt:lpstr>ACHIEVEMENTS SUMMARY</vt:lpstr>
      <vt:lpstr>Achievements Summary – Control Unit </vt:lpstr>
      <vt:lpstr>Achievements Summary – Web Portal</vt:lpstr>
      <vt:lpstr>Achievements Summary – Dashboard </vt:lpstr>
      <vt:lpstr>Achievements Summary – User Settings</vt:lpstr>
      <vt:lpstr>LESSONS LEARNED</vt:lpstr>
      <vt:lpstr>Lessons Learned</vt:lpstr>
      <vt:lpstr>Any 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2014-11-03T16:38:22Z</dcterms:created>
  <dcterms:modified xsi:type="dcterms:W3CDTF">2015-05-08T12:37:30Z</dcterms:modified>
</cp:coreProperties>
</file>